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0" d="100"/>
          <a:sy n="140" d="100"/>
        </p:scale>
        <p:origin x="72" y="-6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560000" cy="827999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784799"/>
            <a:ext cx="7560000" cy="43200"/>
          </a:xfrm>
          <a:prstGeom prst="rect">
            <a:avLst/>
          </a:prstGeom>
          <a:solidFill>
            <a:srgbClr val="007BA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768000" y="36000"/>
            <a:ext cx="720000" cy="251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768000" y="36000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05E9C"/>
                </a:solidFill>
                <a:latin typeface="Calibri"/>
              </a:rPr>
              <a:t>✦ BAPO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28800"/>
            <a:ext cx="6552001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Objective Compliance and Radiographic Outcomes in Lumbar and Thoraco-lumbar Scoliosis Patients Treated with a Novel Adjustable Dynamic TLS Brace: A Pilot Feasibility Study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00" y="568800"/>
            <a:ext cx="7272000" cy="21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80" b="0" i="0" dirty="0">
                <a:solidFill>
                  <a:srgbClr val="CCE5FF"/>
                </a:solidFill>
                <a:latin typeface="Calibri"/>
              </a:rPr>
              <a:t>Mohamad Firas Wahbeh  |  Ortho Med O&amp;P </a:t>
            </a:r>
            <a:r>
              <a:rPr sz="780" b="0" i="0" dirty="0" smtClean="0">
                <a:solidFill>
                  <a:srgbClr val="CCE5FF"/>
                </a:solidFill>
                <a:latin typeface="Calibri"/>
              </a:rPr>
              <a:t>Cent</a:t>
            </a:r>
            <a:r>
              <a:rPr lang="en-US" sz="780" b="0" i="0" dirty="0" smtClean="0">
                <a:solidFill>
                  <a:srgbClr val="CCE5FF"/>
                </a:solidFill>
                <a:latin typeface="Calibri"/>
              </a:rPr>
              <a:t>e</a:t>
            </a:r>
            <a:r>
              <a:rPr sz="780" b="0" i="0" dirty="0" smtClean="0">
                <a:solidFill>
                  <a:srgbClr val="CCE5FF"/>
                </a:solidFill>
                <a:latin typeface="Calibri"/>
              </a:rPr>
              <a:t>r </a:t>
            </a:r>
            <a:r>
              <a:rPr sz="780" b="0" i="0" dirty="0">
                <a:solidFill>
                  <a:srgbClr val="CCE5FF"/>
                </a:solidFill>
                <a:latin typeface="Calibri"/>
              </a:rPr>
              <a:t>|  ORCID: 0009-0006-7589-0169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000" y="871199"/>
            <a:ext cx="3519000" cy="2232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98000" y="8711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0000" y="8243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Introduction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5400" y="8891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15400" y="8891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0000" y="1151999"/>
            <a:ext cx="3375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Adolescent Idiopathic Scoliosis (AIS) is a complex three-dimensional spinal deformity affecting skeletally immature patients. Conservative bracing is the established standard of care for moderate curves (Cobb angle 25°–40°) and has demonstrated efficacy in preventing progression to surgical thresholds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Patient compliance remains the primary determinant of bracing success. Traditional rigid orthoses (Boston, Chêneau) frequently cause discomfort, skin integrity issues, and suboptimal adherence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critically undermining treatment outcomes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The SL/STL brace is a novel custom-molded TLSO incorporating RevoSurface® dial-based cable-tensioning technology, enabling real-time modulation of corrective forces. Theoretical advantages include:</a:t>
            </a:r>
          </a:p>
          <a:p>
            <a:pPr algn="l">
              <a:buChar char="▸"/>
            </a:pPr>
            <a:r>
              <a:rPr sz="750" b="0" i="0" smtClean="0">
                <a:solidFill>
                  <a:srgbClr val="000000"/>
                </a:solidFill>
                <a:latin typeface="Calibri"/>
              </a:rPr>
              <a:t>Optimi</a:t>
            </a:r>
            <a:r>
              <a:rPr lang="en-US" sz="750" b="0" i="0" smtClean="0">
                <a:solidFill>
                  <a:srgbClr val="000000"/>
                </a:solidFill>
                <a:latin typeface="Calibri"/>
              </a:rPr>
              <a:t>z</a:t>
            </a:r>
            <a:r>
              <a:rPr sz="750" b="0" i="0" smtClean="0">
                <a:solidFill>
                  <a:srgbClr val="000000"/>
                </a:solidFill>
                <a:latin typeface="Calibri"/>
              </a:rPr>
              <a:t>ed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in-brace correction via precise, adjustable force application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Enhanced patient comfort through dynamic pressure distribution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Facilitation of active 3D correction aligned with PSSE-Schroth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principles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1" dirty="0">
                <a:solidFill>
                  <a:srgbClr val="003A6E"/>
                </a:solidFill>
                <a:latin typeface="Calibri"/>
              </a:rPr>
              <a:t>Hypothesis: Dynamic adjustability will yield higher compliance, significant Cobb angle reduction, and improved health-related quality of life.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42999" y="871199"/>
            <a:ext cx="3519000" cy="2232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842999" y="8711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914999" y="822344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Method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60400" y="8891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60400" y="8891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07799" y="1041693"/>
            <a:ext cx="3375000" cy="2054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Study Design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Prospective, single-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centre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, non-comparative consecutive case series. Follow-up: T0 (baseline) → T1 (12 months) → T2 (24 months out-of-brace). Timeline aligned with SOSORT guidelines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Participants  (N = 40)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34 females, 6 males  |  Mean age 12.9 ± 1.4 years  |  Risser sign 0–3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Baseline major Cobb angle 31.8 ± 4.4° (range 25°–40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°)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Intervention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Custom-molded SL/STL TLSO with RevoSurface® technology, prescribed ≥20 h/day, combined with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standardized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Schroth-based PSSE (3×/week, 30 min/session, certified therapists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).</a:t>
            </a:r>
            <a:endParaRPr sz="7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750" b="1" i="0" dirty="0">
                <a:solidFill>
                  <a:srgbClr val="005E9C"/>
                </a:solidFill>
                <a:latin typeface="Calibri"/>
              </a:rPr>
              <a:t>Outcome Measures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Cobb angle </a:t>
            </a:r>
            <a:r>
              <a:rPr sz="750" b="0" i="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blinded review by two independent radiologists (≥10 years experience)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Objective compliance via integrated temperature sensors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Patient-reported outcomes: SRS-22r &amp; Brace Questionnaire (BrQ)</a:t>
            </a:r>
          </a:p>
          <a:p>
            <a:pPr algn="l">
              <a:buChar char="▸"/>
            </a:pPr>
            <a:r>
              <a:rPr sz="750" b="0" i="0" dirty="0">
                <a:solidFill>
                  <a:srgbClr val="000000"/>
                </a:solidFill>
                <a:latin typeface="Calibri"/>
              </a:rPr>
              <a:t>Success criteria per SRS: ≥6° Cobb reduction or final Cobb ≤20°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8000" y="3146399"/>
            <a:ext cx="7164000" cy="3168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198000" y="3146399"/>
            <a:ext cx="7164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70000" y="3092367"/>
            <a:ext cx="6732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Calibri"/>
              </a:rPr>
              <a:t>Results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0400" y="31643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160400" y="31643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0000" y="3463199"/>
            <a:ext cx="3375000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Primary Radiographic Outcome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Mean major Cobb angle reduced from 31.8° to 20.4° at minimum 24-month out-of-brace 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follow-up 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an absolute correction of 11.4° (36.9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%).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Objective Compliance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Mean compliance: 80.9 ± 5.5% of prescribed wear time (19.4 ± 1.4 h/day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) </a:t>
            </a:r>
            <a:r>
              <a:rPr sz="850" b="0" i="0" dirty="0">
                <a:solidFill>
                  <a:srgbClr val="000000"/>
                </a:solidFill>
                <a:latin typeface="Calibri"/>
              </a:rPr>
              <a:t>substantially exceeding the 60–75% typically reported for rigid braces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Treatment Success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85% of patients (34/40) classified as Improved per SRS criteria. No serious adverse events were reported throughout the study period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Dose-Response Relationship</a:t>
            </a:r>
          </a:p>
          <a:p>
            <a:pPr algn="l"/>
            <a:r>
              <a:rPr sz="850" b="0" i="0" dirty="0">
                <a:solidFill>
                  <a:srgbClr val="000000"/>
                </a:solidFill>
                <a:latin typeface="Calibri"/>
              </a:rPr>
              <a:t>A statistically significant positive correlation between compliance and Cobb correction was confirmed (r = +0.446; p = 0.004</a:t>
            </a:r>
            <a:r>
              <a:rPr sz="850" b="0" i="0" dirty="0" smtClean="0">
                <a:solidFill>
                  <a:srgbClr val="000000"/>
                </a:solidFill>
                <a:latin typeface="Calibri"/>
              </a:rPr>
              <a:t>).</a:t>
            </a:r>
            <a:endParaRPr sz="85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950" b="1" i="0" dirty="0">
                <a:solidFill>
                  <a:srgbClr val="005E9C"/>
                </a:solidFill>
                <a:latin typeface="Calibri"/>
              </a:rPr>
              <a:t>Patient-Reported Outcomes</a:t>
            </a:r>
          </a:p>
          <a:p>
            <a:pPr algn="l">
              <a:buChar char="▸"/>
            </a:pPr>
            <a:r>
              <a:rPr sz="850" b="0" i="0" dirty="0">
                <a:solidFill>
                  <a:srgbClr val="000000"/>
                </a:solidFill>
                <a:latin typeface="Calibri"/>
              </a:rPr>
              <a:t>Mean SRS-22r total score: 4.17 ± 0.38</a:t>
            </a:r>
          </a:p>
          <a:p>
            <a:pPr algn="l">
              <a:buChar char="▸"/>
            </a:pPr>
            <a:r>
              <a:rPr sz="850" b="0" i="0" dirty="0">
                <a:solidFill>
                  <a:srgbClr val="000000"/>
                </a:solidFill>
                <a:latin typeface="Calibri"/>
              </a:rPr>
              <a:t>Mean BrQ score: 79.6 ± 8.6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78999" y="3373199"/>
            <a:ext cx="3447000" cy="1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 dirty="0">
                <a:solidFill>
                  <a:srgbClr val="005E9C"/>
                </a:solidFill>
                <a:latin typeface="Calibri"/>
              </a:rPr>
              <a:t>Table 1. Baseline Characteristics &amp; Clinical Outcomes (N=40)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78999" y="3571199"/>
            <a:ext cx="2206080" cy="1584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6085079" y="3571199"/>
            <a:ext cx="1240920" cy="158400"/>
          </a:xfrm>
          <a:prstGeom prst="rect">
            <a:avLst/>
          </a:prstGeom>
          <a:solidFill>
            <a:srgbClr val="005E9C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3907799" y="35711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800" b="1">
                <a:solidFill>
                  <a:srgbClr val="FFFFFF"/>
                </a:solidFill>
                <a:latin typeface="Calibri"/>
              </a:rPr>
              <a:t>Outcome Measure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03079" y="35711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Mean ± SD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78999" y="37295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6085079" y="37295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907799" y="37295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 dirty="0">
                <a:solidFill>
                  <a:srgbClr val="000000"/>
                </a:solidFill>
                <a:latin typeface="Calibri"/>
              </a:rPr>
              <a:t>Age at Brace Initiation (years)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03079" y="37295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12.9 ± 1.4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78999" y="3887999"/>
            <a:ext cx="220608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6085079" y="3887999"/>
            <a:ext cx="124092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3907799" y="38879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Risser Sign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03079" y="38879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1.0 ± 1.2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78999" y="40463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ectangle 39"/>
          <p:cNvSpPr/>
          <p:nvPr/>
        </p:nvSpPr>
        <p:spPr>
          <a:xfrm>
            <a:off x="6085079" y="40463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3907799" y="40463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Baseline Major Cobb Angle (°)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103079" y="40463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31.8 ± 4.4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78999" y="4204799"/>
            <a:ext cx="220608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Rectangle 43"/>
          <p:cNvSpPr/>
          <p:nvPr/>
        </p:nvSpPr>
        <p:spPr>
          <a:xfrm>
            <a:off x="6085079" y="4204799"/>
            <a:ext cx="124092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3907799" y="42047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Final Major Cobb Angle (°)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03079" y="42047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20.4 ± 7.7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878999" y="43631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ectangle 47"/>
          <p:cNvSpPr/>
          <p:nvPr/>
        </p:nvSpPr>
        <p:spPr>
          <a:xfrm>
            <a:off x="6085079" y="43631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3907799" y="43631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Absolute Correction (°)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03079" y="43631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11.4 ± 5.3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878999" y="4521599"/>
            <a:ext cx="220608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Rectangle 51"/>
          <p:cNvSpPr/>
          <p:nvPr/>
        </p:nvSpPr>
        <p:spPr>
          <a:xfrm>
            <a:off x="6085079" y="4521599"/>
            <a:ext cx="124092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3907799" y="45215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Percentage Correction (%)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03079" y="45215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36.9 ± 17.4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878999" y="46799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Rectangle 55"/>
          <p:cNvSpPr/>
          <p:nvPr/>
        </p:nvSpPr>
        <p:spPr>
          <a:xfrm>
            <a:off x="6085079" y="46799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3907799" y="46799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Daily Wear Time (h/day)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03079" y="46799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19.4 ± 1.4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878999" y="4838399"/>
            <a:ext cx="220608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ectangle 59"/>
          <p:cNvSpPr/>
          <p:nvPr/>
        </p:nvSpPr>
        <p:spPr>
          <a:xfrm>
            <a:off x="6085079" y="4838399"/>
            <a:ext cx="124092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3907799" y="48383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Objective Compliance (%)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103079" y="48383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80.9 ± 5.5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878999" y="49967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Rectangle 63"/>
          <p:cNvSpPr/>
          <p:nvPr/>
        </p:nvSpPr>
        <p:spPr>
          <a:xfrm>
            <a:off x="6085079" y="49967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3907799" y="49967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SRS-22r Total Score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103079" y="49967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4.17 ± 0.38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78999" y="5155199"/>
            <a:ext cx="220608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6085079" y="5155199"/>
            <a:ext cx="1240920" cy="158400"/>
          </a:xfrm>
          <a:prstGeom prst="rect">
            <a:avLst/>
          </a:prstGeom>
          <a:solidFill>
            <a:srgbClr val="E8F4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3907799" y="51551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BrQ Score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103079" y="51551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79.6 ± 8.6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878999" y="5313599"/>
            <a:ext cx="220608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Rectangle 71"/>
          <p:cNvSpPr/>
          <p:nvPr/>
        </p:nvSpPr>
        <p:spPr>
          <a:xfrm>
            <a:off x="6085079" y="5313599"/>
            <a:ext cx="1240920" cy="158400"/>
          </a:xfrm>
          <a:prstGeom prst="rect">
            <a:avLst/>
          </a:prstGeom>
          <a:solidFill>
            <a:srgbClr val="FFFFFF"/>
          </a:solidFill>
          <a:ln w="317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3907799" y="5313599"/>
            <a:ext cx="217728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50" b="0">
                <a:solidFill>
                  <a:srgbClr val="000000"/>
                </a:solidFill>
                <a:latin typeface="Calibri"/>
              </a:rPr>
              <a:t>Treatment Success (Improved)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103079" y="5313599"/>
            <a:ext cx="1222920" cy="15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50" b="0">
                <a:solidFill>
                  <a:srgbClr val="000000"/>
                </a:solidFill>
                <a:latin typeface="Calibri"/>
              </a:rPr>
              <a:t>85% (34/40)</a:t>
            </a:r>
          </a:p>
        </p:txBody>
      </p:sp>
      <p:pic>
        <p:nvPicPr>
          <p:cNvPr id="75" name="Picture 74" descr="poster1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8999" y="5525999"/>
            <a:ext cx="3447000" cy="752400"/>
          </a:xfrm>
          <a:prstGeom prst="rect">
            <a:avLst/>
          </a:prstGeom>
        </p:spPr>
      </p:pic>
      <p:sp>
        <p:nvSpPr>
          <p:cNvPr id="76" name="Rectangle 75"/>
          <p:cNvSpPr/>
          <p:nvPr/>
        </p:nvSpPr>
        <p:spPr>
          <a:xfrm>
            <a:off x="198000" y="6357599"/>
            <a:ext cx="7164000" cy="1872000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Rectangle 76"/>
          <p:cNvSpPr/>
          <p:nvPr/>
        </p:nvSpPr>
        <p:spPr>
          <a:xfrm>
            <a:off x="198000" y="6357599"/>
            <a:ext cx="7164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270000" y="6303599"/>
            <a:ext cx="6732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Calibri"/>
              </a:rPr>
              <a:t>Discussion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160400" y="63755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Box 79"/>
          <p:cNvSpPr txBox="1"/>
          <p:nvPr/>
        </p:nvSpPr>
        <p:spPr>
          <a:xfrm>
            <a:off x="7160400" y="63755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70000" y="6638399"/>
            <a:ext cx="7020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 dirty="0">
                <a:solidFill>
                  <a:srgbClr val="000000"/>
                </a:solidFill>
                <a:latin typeface="Calibri"/>
              </a:rPr>
              <a:t>The observed objective compliance of 80.9% (19.4 h/day) substantially exceeds the 60–75% typically reported for conventional rigid braces, suggesting that the RevoSurface® adjustable mechanism meaningfully enhances patient adherence through improved comfort — particularly during growth spurts and physical activity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0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00" b="0" i="0" dirty="0">
                <a:solidFill>
                  <a:srgbClr val="000000"/>
                </a:solidFill>
                <a:latin typeface="Calibri"/>
              </a:rPr>
              <a:t>The mean absolute Cobb angle correction of 11.4° (36.9%) and 85% SRS-defined improvement rate are among the highest reported in the bracing literature. The confirmed dose-response relationship (r = +0.446; p = 0.004) provides mechanistic support for the hypothesis that enhanced compliance drives improved radiographic outcomes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.</a:t>
            </a:r>
            <a:endParaRPr sz="80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00" b="1" i="0" dirty="0">
                <a:solidFill>
                  <a:srgbClr val="005E9C"/>
                </a:solidFill>
                <a:latin typeface="Calibri"/>
              </a:rPr>
              <a:t>Key Limitations</a:t>
            </a:r>
          </a:p>
          <a:p>
            <a:pPr algn="l">
              <a:buChar char="▸"/>
            </a:pP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Non-randomi</a:t>
            </a:r>
            <a:r>
              <a:rPr lang="en-US" sz="800" b="0" i="0" dirty="0" smtClean="0">
                <a:solidFill>
                  <a:srgbClr val="000000"/>
                </a:solidFill>
                <a:latin typeface="Calibri"/>
              </a:rPr>
              <a:t>z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ed</a:t>
            </a:r>
            <a:r>
              <a:rPr sz="800" b="0" i="0" dirty="0">
                <a:solidFill>
                  <a:srgbClr val="000000"/>
                </a:solidFill>
                <a:latin typeface="Calibri"/>
              </a:rPr>
              <a:t>, non-comparative, 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single-cent</a:t>
            </a:r>
            <a:r>
              <a:rPr lang="en-US" sz="800" b="0" i="0" dirty="0" smtClean="0">
                <a:solidFill>
                  <a:srgbClr val="000000"/>
                </a:solidFill>
                <a:latin typeface="Calibri"/>
              </a:rPr>
              <a:t>er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sz="800" b="0" i="0" dirty="0">
                <a:solidFill>
                  <a:srgbClr val="000000"/>
                </a:solidFill>
                <a:latin typeface="Calibri"/>
              </a:rPr>
              <a:t>design with no concurrent control group</a:t>
            </a:r>
          </a:p>
          <a:p>
            <a:pPr algn="l">
              <a:buChar char="▸"/>
            </a:pPr>
            <a:r>
              <a:rPr sz="800" b="0" i="0" dirty="0">
                <a:solidFill>
                  <a:srgbClr val="000000"/>
                </a:solidFill>
                <a:latin typeface="Calibri"/>
              </a:rPr>
              <a:t>Significant conflict of interest: the corresponding author is the brace inventor and manufacturer</a:t>
            </a:r>
          </a:p>
          <a:p>
            <a:pPr algn="l">
              <a:buChar char="▸"/>
            </a:pPr>
            <a:r>
              <a:rPr sz="800" b="0" i="0" dirty="0">
                <a:solidFill>
                  <a:srgbClr val="000000"/>
                </a:solidFill>
                <a:latin typeface="Calibri"/>
              </a:rPr>
              <a:t>Potential for selection bias, detection bias, and 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cent</a:t>
            </a:r>
            <a:r>
              <a:rPr lang="en-US" sz="800" b="0" i="0" dirty="0" smtClean="0">
                <a:solidFill>
                  <a:srgbClr val="000000"/>
                </a:solidFill>
                <a:latin typeface="Calibri"/>
              </a:rPr>
              <a:t>er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-enthusiasm </a:t>
            </a:r>
            <a:r>
              <a:rPr sz="800" b="0" i="0" dirty="0">
                <a:solidFill>
                  <a:srgbClr val="000000"/>
                </a:solidFill>
                <a:latin typeface="Calibri"/>
              </a:rPr>
              <a:t>effect</a:t>
            </a:r>
          </a:p>
          <a:p>
            <a:pPr algn="l">
              <a:buChar char="▸"/>
            </a:pPr>
            <a:r>
              <a:rPr sz="800" b="0" i="0" dirty="0">
                <a:solidFill>
                  <a:srgbClr val="000000"/>
                </a:solidFill>
                <a:latin typeface="Calibri"/>
              </a:rPr>
              <a:t>Absence of prospectively collected baseline SRS-22r scores (justified by established population norms: 4.05–4.15</a:t>
            </a:r>
            <a:r>
              <a:rPr sz="800" b="0" i="0" dirty="0" smtClean="0">
                <a:solidFill>
                  <a:srgbClr val="000000"/>
                </a:solidFill>
                <a:latin typeface="Calibri"/>
              </a:rPr>
              <a:t>)</a:t>
            </a:r>
            <a:endParaRPr sz="800" b="0" i="0" dirty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00" b="0" i="1" dirty="0">
                <a:solidFill>
                  <a:srgbClr val="003A6E"/>
                </a:solidFill>
                <a:latin typeface="Calibri"/>
              </a:rPr>
              <a:t>These findings are strictly hypothesis-generating and cannot be used to claim clinical superiority over established systems. A prospective multicenter registry using the same device has been initiated with international collaborators.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98000" y="8272799"/>
            <a:ext cx="3519000" cy="2257201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Rectangle 82"/>
          <p:cNvSpPr/>
          <p:nvPr/>
        </p:nvSpPr>
        <p:spPr>
          <a:xfrm>
            <a:off x="198000" y="82727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TextBox 83"/>
          <p:cNvSpPr txBox="1"/>
          <p:nvPr/>
        </p:nvSpPr>
        <p:spPr>
          <a:xfrm>
            <a:off x="270000" y="82295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Conclusion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15400" y="82907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TextBox 85"/>
          <p:cNvSpPr txBox="1"/>
          <p:nvPr/>
        </p:nvSpPr>
        <p:spPr>
          <a:xfrm>
            <a:off x="3515400" y="82907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70000" y="8553599"/>
            <a:ext cx="3375000" cy="1904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000000"/>
                </a:solidFill>
                <a:latin typeface="Calibri"/>
              </a:rPr>
              <a:t>This pilot feasibility series of 40 consecutive AIS patients demonstrates that the novel patient-adjustable dynamic TLSO, combined with Schroth-based PSSE, can achieve: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Substantial curve correction (mean 36.9%; absolute 11.4°)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High objective compliance (80.9%; 19.4 h/day)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85% SRS-defined improvement at ≥24-month follow-up</a:t>
            </a:r>
          </a:p>
          <a:p>
            <a:pPr algn="l">
              <a:buChar char="▸"/>
            </a:pPr>
            <a:r>
              <a:rPr sz="850" b="0" i="0">
                <a:solidFill>
                  <a:srgbClr val="000000"/>
                </a:solidFill>
                <a:latin typeface="Calibri"/>
              </a:rPr>
              <a:t>Confirmed dose-response relationship (r = +0.446; p = 0.004)</a:t>
            </a:r>
          </a:p>
          <a:p>
            <a:pPr algn="l"/>
            <a:endParaRPr sz="850" b="0" i="0">
              <a:solidFill>
                <a:srgbClr val="000000"/>
              </a:solidFill>
              <a:latin typeface="Calibri"/>
            </a:endParaRPr>
          </a:p>
          <a:p>
            <a:pPr algn="l"/>
            <a:r>
              <a:rPr sz="850" b="1" i="0">
                <a:solidFill>
                  <a:srgbClr val="003A6E"/>
                </a:solidFill>
                <a:latin typeface="Calibri"/>
              </a:rPr>
              <a:t>These encouraging, hypothesis-generating results justify the urgent need for independent, multicenter, randomised controlled trials before any claims of clinical superiority or generalisability can be made.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842999" y="8272799"/>
            <a:ext cx="3519000" cy="2257201"/>
          </a:xfrm>
          <a:prstGeom prst="rect">
            <a:avLst/>
          </a:prstGeom>
          <a:solidFill>
            <a:srgbClr val="FFFFFF"/>
          </a:solidFill>
          <a:ln w="508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Rectangle 88"/>
          <p:cNvSpPr/>
          <p:nvPr/>
        </p:nvSpPr>
        <p:spPr>
          <a:xfrm>
            <a:off x="3842999" y="8272799"/>
            <a:ext cx="3519000" cy="2088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TextBox 89"/>
          <p:cNvSpPr txBox="1"/>
          <p:nvPr/>
        </p:nvSpPr>
        <p:spPr>
          <a:xfrm>
            <a:off x="3914999" y="8229599"/>
            <a:ext cx="3087000" cy="20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 dirty="0">
                <a:solidFill>
                  <a:srgbClr val="FFFFFF"/>
                </a:solidFill>
                <a:latin typeface="Calibri"/>
              </a:rPr>
              <a:t>References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160400" y="8290799"/>
            <a:ext cx="172800" cy="172800"/>
          </a:xfrm>
          <a:prstGeom prst="rect">
            <a:avLst/>
          </a:prstGeom>
          <a:solidFill>
            <a:srgbClr val="003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TextBox 91"/>
          <p:cNvSpPr txBox="1"/>
          <p:nvPr/>
        </p:nvSpPr>
        <p:spPr>
          <a:xfrm>
            <a:off x="7160400" y="8290799"/>
            <a:ext cx="1728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914999" y="8553599"/>
            <a:ext cx="3375000" cy="1361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1. Weinstein SL, et al. Effects of bracing in adolescents with idiopathic scoliosis. N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Engl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J Med. 2013;369(16):1512-21.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2.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Negrini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S, et al. 2016 SOSORT guidelines: orthopaedic and rehabilitation treatment of idiopathic scoliosis during growth. Scoliosis Spinal Disord. 2018;13:3.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3. Richards BS, et al. Standardization of criteria for AIS brace studies: SRS Committee on Bracing. Spine. 2005;30(18):2068-75.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4. </a:t>
            </a:r>
            <a:r>
              <a:rPr sz="750" b="0" i="0" dirty="0" err="1">
                <a:solidFill>
                  <a:srgbClr val="000000"/>
                </a:solidFill>
                <a:latin typeface="Calibri"/>
              </a:rPr>
              <a:t>Donzelli</a:t>
            </a:r>
            <a:r>
              <a:rPr sz="750" b="0" i="0" dirty="0">
                <a:solidFill>
                  <a:srgbClr val="000000"/>
                </a:solidFill>
                <a:latin typeface="Calibri"/>
              </a:rPr>
              <a:t> S, et al. Predictors of clinically meaningful results of bracing in AIS. Children (Basel). 2023;10(4):719.</a:t>
            </a:r>
          </a:p>
          <a:p>
            <a:pPr algn="l"/>
            <a:r>
              <a:rPr sz="750" b="0" i="0" dirty="0">
                <a:solidFill>
                  <a:srgbClr val="000000"/>
                </a:solidFill>
                <a:latin typeface="Calibri"/>
              </a:rPr>
              <a:t>5. Asher M, et al. Reliability and concurrent validity of the SRS-22 patient questionnaire. Spine. 2003;28(1):63-69.</a:t>
            </a:r>
          </a:p>
          <a:p>
            <a:pPr algn="l"/>
            <a:endParaRPr sz="750" b="0" i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0" y="10540800"/>
            <a:ext cx="7560000" cy="151200"/>
          </a:xfrm>
          <a:prstGeom prst="rect">
            <a:avLst/>
          </a:prstGeom>
          <a:solidFill>
            <a:srgbClr val="005E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TextBox 94"/>
          <p:cNvSpPr txBox="1"/>
          <p:nvPr/>
        </p:nvSpPr>
        <p:spPr>
          <a:xfrm>
            <a:off x="108000" y="10540800"/>
            <a:ext cx="73440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 dirty="0">
                <a:solidFill>
                  <a:srgbClr val="CCE5FF"/>
                </a:solidFill>
                <a:latin typeface="Calibri"/>
              </a:rPr>
              <a:t>BAPO Annual Conference  |  firaswahbeh76@gmail.com  |  Ortho Med O&amp;P </a:t>
            </a:r>
            <a:r>
              <a:rPr sz="700" b="0" i="0" dirty="0" smtClean="0">
                <a:solidFill>
                  <a:srgbClr val="CCE5FF"/>
                </a:solidFill>
                <a:latin typeface="Calibri"/>
              </a:rPr>
              <a:t>Cent</a:t>
            </a:r>
            <a:r>
              <a:rPr lang="en-US" sz="700" b="0" i="0" dirty="0" smtClean="0">
                <a:solidFill>
                  <a:srgbClr val="CCE5FF"/>
                </a:solidFill>
                <a:latin typeface="Calibri"/>
              </a:rPr>
              <a:t>er</a:t>
            </a:r>
            <a:endParaRPr sz="700" b="0" i="0" dirty="0">
              <a:solidFill>
                <a:srgbClr val="CCE5FF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C0A5BF7253BC43AB8A8A19B5972EC6" ma:contentTypeVersion="11" ma:contentTypeDescription="Create a new document." ma:contentTypeScope="" ma:versionID="e704b58c154fe48cd22a9e5b54b56963">
  <xsd:schema xmlns:xsd="http://www.w3.org/2001/XMLSchema" xmlns:xs="http://www.w3.org/2001/XMLSchema" xmlns:p="http://schemas.microsoft.com/office/2006/metadata/properties" xmlns:ns2="d850d3f8-3292-4b76-8461-a79b3ba97387" xmlns:ns3="60afdf09-aebc-43f6-8260-f8b185083032" targetNamespace="http://schemas.microsoft.com/office/2006/metadata/properties" ma:root="true" ma:fieldsID="302bd9d750551633a63bdd27123d51f8" ns2:_="" ns3:_="">
    <xsd:import namespace="d850d3f8-3292-4b76-8461-a79b3ba97387"/>
    <xsd:import namespace="60afdf09-aebc-43f6-8260-f8b1850830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0d3f8-3292-4b76-8461-a79b3ba97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c936e4f-79c4-4ad3-be38-eda5763a96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afdf09-aebc-43f6-8260-f8b1850830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59c278-67e1-413f-b602-63789091beca}" ma:internalName="TaxCatchAll" ma:showField="CatchAllData" ma:web="60afdf09-aebc-43f6-8260-f8b1850830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afdf09-aebc-43f6-8260-f8b185083032" xsi:nil="true"/>
    <lcf76f155ced4ddcb4097134ff3c332f xmlns="d850d3f8-3292-4b76-8461-a79b3ba9738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8311D6-33AD-43D9-A47C-A30DEE95D4D4}"/>
</file>

<file path=customXml/itemProps2.xml><?xml version="1.0" encoding="utf-8"?>
<ds:datastoreItem xmlns:ds="http://schemas.openxmlformats.org/officeDocument/2006/customXml" ds:itemID="{C87F26C7-6C73-4BC5-8CE3-10E418212E9A}"/>
</file>

<file path=customXml/itemProps3.xml><?xml version="1.0" encoding="utf-8"?>
<ds:datastoreItem xmlns:ds="http://schemas.openxmlformats.org/officeDocument/2006/customXml" ds:itemID="{1D20D1F9-01B4-47D9-9185-144DBFCEFB1D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1006</Words>
  <Application>Microsoft Office PowerPoint</Application>
  <PresentationFormat>Custom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Windows User</cp:lastModifiedBy>
  <cp:revision>3</cp:revision>
  <dcterms:created xsi:type="dcterms:W3CDTF">2013-01-27T09:14:16Z</dcterms:created>
  <dcterms:modified xsi:type="dcterms:W3CDTF">2026-02-23T16:09:23Z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0x01010003C0A5BF7253BC43AB8A8A19B5972EC6</vt:lpwstr>
  </property>
</Properties>
</file>