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1260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560000" cy="827999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784799"/>
            <a:ext cx="7560000" cy="43200"/>
          </a:xfrm>
          <a:prstGeom prst="rect">
            <a:avLst/>
          </a:prstGeom>
          <a:solidFill>
            <a:srgbClr val="007BA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768000" y="36000"/>
            <a:ext cx="720000" cy="251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768000" y="36000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05E9C"/>
                </a:solidFill>
                <a:latin typeface="Calibri"/>
              </a:rPr>
              <a:t>✦ BAPO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28800"/>
            <a:ext cx="6552001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b="1" dirty="0" smtClean="0">
                <a:solidFill>
                  <a:srgbClr val="FFFFFF"/>
                </a:solidFill>
              </a:rPr>
              <a:t>Utilizing </a:t>
            </a:r>
            <a:r>
              <a:rPr lang="en-US" sz="1300" b="1" dirty="0">
                <a:solidFill>
                  <a:srgbClr val="FFFFFF"/>
                </a:solidFill>
              </a:rPr>
              <a:t>Adjustable Socket System for Managing Unstable Residual Limb Edema in a Complex Diabetic Transtibial Amputee</a:t>
            </a:r>
            <a:r>
              <a:rPr sz="1300" b="1" dirty="0" smtClean="0">
                <a:solidFill>
                  <a:srgbClr val="FFFFFF"/>
                </a:solidFill>
                <a:latin typeface="Calibri"/>
              </a:rPr>
              <a:t>: </a:t>
            </a:r>
            <a:r>
              <a:rPr sz="1300" b="1" dirty="0">
                <a:solidFill>
                  <a:srgbClr val="FFFFFF"/>
                </a:solidFill>
                <a:latin typeface="Calibri"/>
              </a:rPr>
              <a:t>A Clinical Case 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00" y="568800"/>
            <a:ext cx="7272000" cy="21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80" b="0" i="0" dirty="0">
                <a:solidFill>
                  <a:srgbClr val="CCE5FF"/>
                </a:solidFill>
                <a:latin typeface="Calibri"/>
              </a:rPr>
              <a:t>Mohamad Firas Wahbeh  |  Ortho Med O&amp;P </a:t>
            </a:r>
            <a:r>
              <a:rPr sz="780" b="0" i="0" dirty="0" smtClean="0">
                <a:solidFill>
                  <a:srgbClr val="CCE5FF"/>
                </a:solidFill>
                <a:latin typeface="Calibri"/>
              </a:rPr>
              <a:t>Centre  </a:t>
            </a:r>
            <a:r>
              <a:rPr sz="780" b="0" i="0" dirty="0">
                <a:solidFill>
                  <a:srgbClr val="CCE5FF"/>
                </a:solidFill>
                <a:latin typeface="Calibri"/>
              </a:rPr>
              <a:t>|  Case Report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000" y="871199"/>
            <a:ext cx="3519000" cy="2160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98000" y="8711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0000" y="838525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Introduction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5400" y="8891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15400" y="8891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0000" y="1151999"/>
            <a:ext cx="3375000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Diabetes mellitus is the leading cause of non-traumatic lower limb amputation globally. For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trans</a:t>
            </a:r>
            <a:r>
              <a:rPr lang="en-US" sz="750" b="0" i="0" dirty="0" smtClean="0">
                <a:solidFill>
                  <a:srgbClr val="000000"/>
                </a:solidFill>
                <a:latin typeface="Calibri"/>
              </a:rPr>
              <a:t>-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tibia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amputees (TTA), successful prosthetic rehabilitation is the primary goal, yet this is frequently complicated by significant residual limb volume fluctuation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In diabetic patients, daily volume changes can exceed 10% due to underlying vascular compromise and metabolic instability. Traditional static sockets cannot accommodate these changes: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Limb swelling → socket too tight → pain, skin irritation, tissue damage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Limb shrinkage → socket too loose → instability, gait deviations,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falls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For K2-level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ambulatory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(limited household ambulation), comfort and consistency of fit are paramount. Even minor discomfort can lead to complete prosthesis rejection, making dynamic volume management </a:t>
            </a:r>
            <a:r>
              <a:rPr sz="750" b="0" i="0">
                <a:solidFill>
                  <a:srgbClr val="000000"/>
                </a:solidFill>
                <a:latin typeface="Calibri"/>
              </a:rPr>
              <a:t>critical</a:t>
            </a:r>
            <a:r>
              <a:rPr sz="750" b="0" i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1" dirty="0">
                <a:solidFill>
                  <a:srgbClr val="003A6E"/>
                </a:solidFill>
                <a:latin typeface="Calibri"/>
              </a:rPr>
              <a:t>Aim: To evaluate the RevoFit™ adjustable socket system in managing unstable residual limb edema in a complex diabetic TTA patient, assessing functional, pain, and quality of life outcomes.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42999" y="871199"/>
            <a:ext cx="3519000" cy="2160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842999" y="8711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914999" y="8279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Method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60400" y="8891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60400" y="8891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14999" y="1151999"/>
            <a:ext cx="3375000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Study Design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Single-subject clinical case report comparing baseline (traditional socket) with post-intervention (RevoFit™ adjustable socket) outcomes after 6 weeks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Patient Profile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65-year-old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male</a:t>
            </a:r>
            <a:r>
              <a:rPr lang="en-US" sz="750" b="0" i="0" dirty="0" smtClean="0">
                <a:solidFill>
                  <a:srgbClr val="000000"/>
                </a:solidFill>
                <a:latin typeface="Calibri"/>
              </a:rPr>
              <a:t>,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Right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TTA secondary to diabetic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complications</a:t>
            </a:r>
            <a:r>
              <a:rPr lang="en-US" sz="750" b="0" i="0" dirty="0" smtClean="0">
                <a:solidFill>
                  <a:srgbClr val="000000"/>
                </a:solidFill>
                <a:latin typeface="Calibri"/>
              </a:rPr>
              <a:t>,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K2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functional level (limited household ambulatory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)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Prosthetic Intervention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Modified Patellar Tendon Bearing (PTB) socket incorporating the RevoFit™ system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a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dial-based mechanism allowing immediate circumferential pressure adjustment without socket removal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Outcome Measures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Daily pain: Visual Analog Scale (VAS, 0–10)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Quality of life: Prosthesis Evaluation Questionnaire (PEQ-QoL, 0–100)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Functional activity: Daily step count (activity tracker)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Stump volume: Daily circumference fluctuation (%)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8000" y="3074399"/>
            <a:ext cx="7164000" cy="3168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198000" y="3074399"/>
            <a:ext cx="7164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70000" y="3023999"/>
            <a:ext cx="6732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Calibri"/>
              </a:rPr>
              <a:t>Results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0400" y="30923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160400" y="30923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0000" y="3391199"/>
            <a:ext cx="3375000" cy="277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Primary Outcomes (Pre → Post, 6 weeks)</a:t>
            </a:r>
          </a:p>
          <a:p>
            <a:pPr algn="l">
              <a:buChar char="▸"/>
            </a:pPr>
            <a:r>
              <a:rPr sz="850" b="1" i="0" dirty="0">
                <a:solidFill>
                  <a:srgbClr val="000000"/>
                </a:solidFill>
                <a:latin typeface="Calibri"/>
              </a:rPr>
              <a:t>Daily Pain (VAS): 6.5 → 1.2  (↓ 81.5%)</a:t>
            </a:r>
          </a:p>
          <a:p>
            <a:pPr algn="l">
              <a:buChar char="▸"/>
            </a:pPr>
            <a:r>
              <a:rPr sz="850" b="1" i="0" dirty="0">
                <a:solidFill>
                  <a:srgbClr val="000000"/>
                </a:solidFill>
                <a:latin typeface="Calibri"/>
              </a:rPr>
              <a:t>PEQ-QoL Score: 35 → 88  (↑ 151.4%)</a:t>
            </a:r>
          </a:p>
          <a:p>
            <a:pPr algn="l">
              <a:buChar char="▸"/>
            </a:pPr>
            <a:r>
              <a:rPr sz="850" b="1" i="0" dirty="0">
                <a:solidFill>
                  <a:srgbClr val="000000"/>
                </a:solidFill>
                <a:latin typeface="Calibri"/>
              </a:rPr>
              <a:t>Daily Intermittent Steps: ~450 → 900  (↑ 100%)</a:t>
            </a:r>
          </a:p>
          <a:p>
            <a:pPr algn="l">
              <a:buChar char="▸"/>
            </a:pPr>
            <a:r>
              <a:rPr sz="850" b="1" i="0" dirty="0">
                <a:solidFill>
                  <a:srgbClr val="000000"/>
                </a:solidFill>
                <a:latin typeface="Calibri"/>
              </a:rPr>
              <a:t>Daily Stump Fluctuation: 13.0% → 2.5%  (↓ 80.8</a:t>
            </a:r>
            <a:r>
              <a:rPr sz="850" b="1" i="0" dirty="0" smtClean="0">
                <a:solidFill>
                  <a:srgbClr val="000000"/>
                </a:solidFill>
                <a:latin typeface="Calibri"/>
              </a:rPr>
              <a:t>%)</a:t>
            </a:r>
          </a:p>
          <a:p>
            <a:pPr algn="l"/>
            <a:endParaRPr sz="850" b="1" i="0" dirty="0" smtClean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 smtClean="0">
                <a:solidFill>
                  <a:srgbClr val="005E9C"/>
                </a:solidFill>
                <a:latin typeface="Calibri"/>
              </a:rPr>
              <a:t>Functional </a:t>
            </a:r>
            <a:r>
              <a:rPr sz="950" b="1" i="0" dirty="0">
                <a:solidFill>
                  <a:srgbClr val="005E9C"/>
                </a:solidFill>
                <a:latin typeface="Calibri"/>
              </a:rPr>
              <a:t>Level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K-Level remained stable at K2, consistent with expected outcomes in complex diabetic patients where the primary goal is comfort and independence within the home environment, not K-level advancement.</a:t>
            </a:r>
          </a:p>
          <a:p>
            <a:pPr algn="l"/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Qualitative Outcomes</a:t>
            </a:r>
          </a:p>
          <a:p>
            <a:pPr algn="l">
              <a:buChar char="▸"/>
            </a:pPr>
            <a:r>
              <a:rPr sz="850" b="0" i="0" dirty="0">
                <a:solidFill>
                  <a:srgbClr val="000000"/>
                </a:solidFill>
                <a:latin typeface="Calibri"/>
              </a:rPr>
              <a:t>Eliminated the need for 2-hour daily pre-donning compression wrapping</a:t>
            </a:r>
          </a:p>
          <a:p>
            <a:pPr algn="l">
              <a:buChar char="▸"/>
            </a:pPr>
            <a:r>
              <a:rPr sz="850" b="0" i="0" dirty="0">
                <a:solidFill>
                  <a:srgbClr val="000000"/>
                </a:solidFill>
                <a:latin typeface="Calibri"/>
              </a:rPr>
              <a:t>No skin injuries or ulcerations; improved interface pressure (80–100 </a:t>
            </a:r>
            <a:r>
              <a:rPr sz="850" b="0" i="0" dirty="0" err="1">
                <a:solidFill>
                  <a:srgbClr val="000000"/>
                </a:solidFill>
                <a:latin typeface="Calibri"/>
              </a:rPr>
              <a:t>kPa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)</a:t>
            </a:r>
          </a:p>
          <a:p>
            <a:pPr algn="l">
              <a:buChar char="▸"/>
            </a:pPr>
            <a:r>
              <a:rPr sz="850" b="0" i="0" dirty="0">
                <a:solidFill>
                  <a:srgbClr val="000000"/>
                </a:solidFill>
                <a:latin typeface="Calibri"/>
              </a:rPr>
              <a:t>Increased independence, reduced reliance on crutch, resumed social activities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78999" y="3293940"/>
            <a:ext cx="3447000" cy="1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 dirty="0">
                <a:solidFill>
                  <a:srgbClr val="005E9C"/>
                </a:solidFill>
                <a:latin typeface="Calibri"/>
              </a:rPr>
              <a:t>Table 1. Summary of Key Outcomes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78999" y="3499199"/>
            <a:ext cx="1309860" cy="1656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5188859" y="3499199"/>
            <a:ext cx="551520" cy="1656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5740379" y="3499199"/>
            <a:ext cx="551520" cy="1656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6291899" y="3499199"/>
            <a:ext cx="1034100" cy="1656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896999" y="34991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800" b="1">
                <a:solidFill>
                  <a:srgbClr val="FFFFFF"/>
                </a:solidFill>
                <a:latin typeface="Calibri"/>
              </a:rPr>
              <a:t>Metric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99659" y="34991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51179" y="34991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Post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2699" y="34991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Improvement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78999" y="3664799"/>
            <a:ext cx="130986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5188859" y="36647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5740379" y="36647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6291899" y="3664799"/>
            <a:ext cx="103410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3896999" y="36647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K-Level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99659" y="36647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K2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51179" y="36647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K2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02699" y="36647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Stable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78999" y="3830399"/>
            <a:ext cx="130986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Rectangle 43"/>
          <p:cNvSpPr/>
          <p:nvPr/>
        </p:nvSpPr>
        <p:spPr>
          <a:xfrm>
            <a:off x="5188859" y="38303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ectangle 44"/>
          <p:cNvSpPr/>
          <p:nvPr/>
        </p:nvSpPr>
        <p:spPr>
          <a:xfrm>
            <a:off x="5740379" y="38303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6291899" y="3830399"/>
            <a:ext cx="103410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3896999" y="38303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VAS Pain (0-10)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199659" y="38303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6.5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51179" y="38303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1.2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302699" y="38303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↓ 81.5%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878999" y="3995999"/>
            <a:ext cx="130986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Rectangle 51"/>
          <p:cNvSpPr/>
          <p:nvPr/>
        </p:nvSpPr>
        <p:spPr>
          <a:xfrm>
            <a:off x="5188859" y="39959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Rectangle 52"/>
          <p:cNvSpPr/>
          <p:nvPr/>
        </p:nvSpPr>
        <p:spPr>
          <a:xfrm>
            <a:off x="5740379" y="39959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Rectangle 53"/>
          <p:cNvSpPr/>
          <p:nvPr/>
        </p:nvSpPr>
        <p:spPr>
          <a:xfrm>
            <a:off x="6291899" y="3995999"/>
            <a:ext cx="103410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3896999" y="39959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PEQ-QoL (0-100)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199659" y="39959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35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51179" y="39959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88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02699" y="39959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↑ 151.4%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878999" y="4161599"/>
            <a:ext cx="130986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ectangle 59"/>
          <p:cNvSpPr/>
          <p:nvPr/>
        </p:nvSpPr>
        <p:spPr>
          <a:xfrm>
            <a:off x="5188859" y="41615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Rectangle 60"/>
          <p:cNvSpPr/>
          <p:nvPr/>
        </p:nvSpPr>
        <p:spPr>
          <a:xfrm>
            <a:off x="5740379" y="41615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Rectangle 61"/>
          <p:cNvSpPr/>
          <p:nvPr/>
        </p:nvSpPr>
        <p:spPr>
          <a:xfrm>
            <a:off x="6291899" y="4161599"/>
            <a:ext cx="103410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3896999" y="41615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Daily Steps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99659" y="41615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~450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751179" y="41615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900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02699" y="41615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↑ 100%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78999" y="4327199"/>
            <a:ext cx="130986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5188859" y="43271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Rectangle 68"/>
          <p:cNvSpPr/>
          <p:nvPr/>
        </p:nvSpPr>
        <p:spPr>
          <a:xfrm>
            <a:off x="5740379" y="4327199"/>
            <a:ext cx="55152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Rectangle 69"/>
          <p:cNvSpPr/>
          <p:nvPr/>
        </p:nvSpPr>
        <p:spPr>
          <a:xfrm>
            <a:off x="6291899" y="4327199"/>
            <a:ext cx="1034100" cy="1656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3896999" y="43271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Circumf. Fluctuation (%)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199659" y="43271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13.0%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751179" y="43271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2.5%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302699" y="43271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↓ 80.8%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878999" y="4492799"/>
            <a:ext cx="130986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Rectangle 75"/>
          <p:cNvSpPr/>
          <p:nvPr/>
        </p:nvSpPr>
        <p:spPr>
          <a:xfrm>
            <a:off x="5188859" y="44927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Rectangle 76"/>
          <p:cNvSpPr/>
          <p:nvPr/>
        </p:nvSpPr>
        <p:spPr>
          <a:xfrm>
            <a:off x="5740379" y="4492799"/>
            <a:ext cx="55152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Rectangle 77"/>
          <p:cNvSpPr/>
          <p:nvPr/>
        </p:nvSpPr>
        <p:spPr>
          <a:xfrm>
            <a:off x="6291899" y="4492799"/>
            <a:ext cx="1034100" cy="1656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3896999" y="4492799"/>
            <a:ext cx="129186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Interface Pressure (kPa)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199659" y="44927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120-180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751179" y="4492799"/>
            <a:ext cx="54072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80-100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302699" y="4492799"/>
            <a:ext cx="1023300" cy="16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Optimal</a:t>
            </a:r>
          </a:p>
        </p:txBody>
      </p:sp>
      <p:pic>
        <p:nvPicPr>
          <p:cNvPr id="83" name="Picture 82" descr="poster2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8999" y="4712399"/>
            <a:ext cx="3447000" cy="1494000"/>
          </a:xfrm>
          <a:prstGeom prst="rect">
            <a:avLst/>
          </a:prstGeom>
        </p:spPr>
      </p:pic>
      <p:sp>
        <p:nvSpPr>
          <p:cNvPr id="84" name="Rectangle 83"/>
          <p:cNvSpPr/>
          <p:nvPr/>
        </p:nvSpPr>
        <p:spPr>
          <a:xfrm>
            <a:off x="198000" y="6285599"/>
            <a:ext cx="7164000" cy="1944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Rectangle 84"/>
          <p:cNvSpPr/>
          <p:nvPr/>
        </p:nvSpPr>
        <p:spPr>
          <a:xfrm>
            <a:off x="198000" y="6285599"/>
            <a:ext cx="7164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TextBox 85"/>
          <p:cNvSpPr txBox="1"/>
          <p:nvPr/>
        </p:nvSpPr>
        <p:spPr>
          <a:xfrm>
            <a:off x="270000" y="6224399"/>
            <a:ext cx="6732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Calibri"/>
              </a:rPr>
              <a:t>Discussion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160400" y="63035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TextBox 87"/>
          <p:cNvSpPr txBox="1"/>
          <p:nvPr/>
        </p:nvSpPr>
        <p:spPr>
          <a:xfrm>
            <a:off x="7160400" y="63035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70000" y="6566399"/>
            <a:ext cx="7020000" cy="167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The RevoFit™ system effectively addressed the core challenge of 13.0% daily volume 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fluctuation 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a magnitude highly disruptive to static socket interface pressure. By enabling patient-controlled circumferential adjustment, the system reduced this fluctuation to a clinically negligible 2.5%, directly driving the observed improvements in pain, function, and quality of life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A particularly notable finding was the 13.0% average reduction in maximum circumference measurements (Table 3), suggesting that the consistent, patient-controlled compression provided by the RevoFit™ system acted as an effective long-term compression therapy 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elevating 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its clinical significance beyond mere accommodation to active therapeutic management of chronic edema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 smtClean="0">
                <a:solidFill>
                  <a:srgbClr val="005E9C"/>
                </a:solidFill>
                <a:latin typeface="Calibri"/>
              </a:rPr>
              <a:t>Maximizing </a:t>
            </a:r>
            <a:r>
              <a:rPr sz="950" b="1" i="0" dirty="0">
                <a:solidFill>
                  <a:srgbClr val="005E9C"/>
                </a:solidFill>
                <a:latin typeface="Calibri"/>
              </a:rPr>
              <a:t>Function within K2 Classification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The 100% increase in daily steps (450 → 900) represents a maximal functional gain within the K2 classification. For this population, the primary therapeutic goal is comfort, safety, and independence in the home environment 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not 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K-level advancement. The profound improvement in QoL (35 → 88) underscores that for complex diabetic amputees, prosthetic fit is the primary driver of functional independence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50" b="0" i="1" dirty="0">
                <a:solidFill>
                  <a:srgbClr val="003A6E"/>
                </a:solidFill>
                <a:latin typeface="Calibri"/>
              </a:rPr>
              <a:t>These results align with published literature (</a:t>
            </a:r>
            <a:r>
              <a:rPr sz="850" b="0" i="1" dirty="0" err="1">
                <a:solidFill>
                  <a:srgbClr val="003A6E"/>
                </a:solidFill>
                <a:latin typeface="Calibri"/>
              </a:rPr>
              <a:t>Brzostowski</a:t>
            </a:r>
            <a:r>
              <a:rPr sz="850" b="0" i="1" dirty="0">
                <a:solidFill>
                  <a:srgbClr val="003A6E"/>
                </a:solidFill>
                <a:latin typeface="Calibri"/>
              </a:rPr>
              <a:t> 2019; </a:t>
            </a:r>
            <a:r>
              <a:rPr sz="850" b="0" i="1" dirty="0" err="1">
                <a:solidFill>
                  <a:srgbClr val="003A6E"/>
                </a:solidFill>
                <a:latin typeface="Calibri"/>
              </a:rPr>
              <a:t>Baldock</a:t>
            </a:r>
            <a:r>
              <a:rPr sz="850" b="0" i="1" dirty="0">
                <a:solidFill>
                  <a:srgbClr val="003A6E"/>
                </a:solidFill>
                <a:latin typeface="Calibri"/>
              </a:rPr>
              <a:t> 2023) demonstrating that adjustable sockets improve fit and comfort in </a:t>
            </a:r>
            <a:r>
              <a:rPr sz="850" b="0" i="1" dirty="0" smtClean="0">
                <a:solidFill>
                  <a:srgbClr val="003A6E"/>
                </a:solidFill>
                <a:latin typeface="Calibri"/>
              </a:rPr>
              <a:t>trans</a:t>
            </a:r>
            <a:r>
              <a:rPr lang="en-US" sz="850" b="0" i="1" dirty="0" smtClean="0">
                <a:solidFill>
                  <a:srgbClr val="003A6E"/>
                </a:solidFill>
                <a:latin typeface="Calibri"/>
              </a:rPr>
              <a:t>-</a:t>
            </a:r>
            <a:r>
              <a:rPr sz="850" b="0" i="1" dirty="0" smtClean="0">
                <a:solidFill>
                  <a:srgbClr val="003A6E"/>
                </a:solidFill>
                <a:latin typeface="Calibri"/>
              </a:rPr>
              <a:t>tibia </a:t>
            </a:r>
            <a:r>
              <a:rPr sz="850" b="0" i="1" dirty="0">
                <a:solidFill>
                  <a:srgbClr val="003A6E"/>
                </a:solidFill>
                <a:latin typeface="Calibri"/>
              </a:rPr>
              <a:t>amputees with volume fluctuations.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98000" y="8272799"/>
            <a:ext cx="3519000" cy="2257201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Rectangle 90"/>
          <p:cNvSpPr/>
          <p:nvPr/>
        </p:nvSpPr>
        <p:spPr>
          <a:xfrm>
            <a:off x="198000" y="82727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TextBox 91"/>
          <p:cNvSpPr txBox="1"/>
          <p:nvPr/>
        </p:nvSpPr>
        <p:spPr>
          <a:xfrm>
            <a:off x="270000" y="82187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Conclusion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515400" y="82907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TextBox 93"/>
          <p:cNvSpPr txBox="1"/>
          <p:nvPr/>
        </p:nvSpPr>
        <p:spPr>
          <a:xfrm>
            <a:off x="3515400" y="82907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70000" y="8553599"/>
            <a:ext cx="3375000" cy="1904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000000"/>
                </a:solidFill>
                <a:latin typeface="Calibri"/>
              </a:rPr>
              <a:t>The RevoFit™ adjustable socket system is a highly effective intervention for K2-level diabetic transtibial amputees with significant, unstable residual limb edema. The system achieved: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81.5% reduction in daily pain (VAS 6.5 → 1.2)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151.4% improvement in quality of life (PEQ-QoL 35 → 88)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100% increase in daily functional steps (450 → 900)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80.8% reduction in daily stump volume fluctuation (13.0% → 2.5%)</a:t>
            </a:r>
          </a:p>
          <a:p>
            <a:pPr algn="l"/>
            <a:endParaRPr sz="850" b="0" i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50" b="1" i="0">
                <a:solidFill>
                  <a:srgbClr val="003A6E"/>
                </a:solidFill>
                <a:latin typeface="Calibri"/>
              </a:rPr>
              <a:t>By providing patient-controlled volume compensation, this technology maximises independence and prosthetic use, offering a compelling clinical and economic value proposition for this challenging patient population.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842999" y="8272799"/>
            <a:ext cx="3519000" cy="2257201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Rectangle 96"/>
          <p:cNvSpPr/>
          <p:nvPr/>
        </p:nvSpPr>
        <p:spPr>
          <a:xfrm>
            <a:off x="3842999" y="82727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TextBox 97"/>
          <p:cNvSpPr txBox="1"/>
          <p:nvPr/>
        </p:nvSpPr>
        <p:spPr>
          <a:xfrm>
            <a:off x="3914999" y="82295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References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160400" y="82907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7160400" y="82907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914999" y="8553599"/>
            <a:ext cx="3375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1. Sanders JE,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Fatone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S. Residual limb volume change: systematic review of measurement and management. J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Rehabil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Res Dev. 2011;48(8):949-86.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2.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Baldock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M, et al. Adjustable prosthetic sockets: a systematic review of industrial and research design characteristics. J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Neuroeng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Rehabil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. 2023;20(1):147.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3.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Brzostowski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JT, et al. Adjustable sockets may improve residual limb fluid volume retention in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transtibial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prosthesis users.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Prosthet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Orthot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Int. 2019;43(3):250-256.</a:t>
            </a:r>
          </a:p>
          <a:p>
            <a:pPr algn="l"/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0" i="1" dirty="0">
                <a:solidFill>
                  <a:srgbClr val="003A6E"/>
                </a:solidFill>
                <a:latin typeface="Calibri"/>
              </a:rPr>
              <a:t>Keywords: Transtibial Amputation · Diabetes Mellitus · Residual Limb Edema · Adjustable Socket · RevoFit™ · K2 Level · Case Report</a:t>
            </a:r>
          </a:p>
          <a:p>
            <a:pPr algn="l"/>
            <a:endParaRPr sz="750" b="0" i="1" dirty="0">
              <a:solidFill>
                <a:srgbClr val="003A6E"/>
              </a:solidFill>
              <a:latin typeface="Calibri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0" y="10540800"/>
            <a:ext cx="7560000" cy="1512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TextBox 102"/>
          <p:cNvSpPr txBox="1"/>
          <p:nvPr/>
        </p:nvSpPr>
        <p:spPr>
          <a:xfrm>
            <a:off x="108000" y="10516372"/>
            <a:ext cx="73440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 dirty="0">
                <a:solidFill>
                  <a:srgbClr val="CCE5FF"/>
                </a:solidFill>
                <a:latin typeface="Calibri"/>
              </a:rPr>
              <a:t>BAPO Annual Conference  |  firaswahbeh76@gmail.com  |  Ortho Med </a:t>
            </a:r>
            <a:r>
              <a:rPr sz="700" b="0" i="0">
                <a:solidFill>
                  <a:srgbClr val="CCE5FF"/>
                </a:solidFill>
                <a:latin typeface="Calibri"/>
              </a:rPr>
              <a:t>O&amp;P </a:t>
            </a:r>
            <a:r>
              <a:rPr sz="700" b="0" i="0" smtClean="0">
                <a:solidFill>
                  <a:srgbClr val="CCE5FF"/>
                </a:solidFill>
                <a:latin typeface="Calibri"/>
              </a:rPr>
              <a:t>Centre</a:t>
            </a:r>
            <a:endParaRPr sz="700" b="0" i="0">
              <a:solidFill>
                <a:srgbClr val="CCE5FF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C0A5BF7253BC43AB8A8A19B5972EC6" ma:contentTypeVersion="11" ma:contentTypeDescription="Create a new document." ma:contentTypeScope="" ma:versionID="e704b58c154fe48cd22a9e5b54b56963">
  <xsd:schema xmlns:xsd="http://www.w3.org/2001/XMLSchema" xmlns:xs="http://www.w3.org/2001/XMLSchema" xmlns:p="http://schemas.microsoft.com/office/2006/metadata/properties" xmlns:ns2="d850d3f8-3292-4b76-8461-a79b3ba97387" xmlns:ns3="60afdf09-aebc-43f6-8260-f8b185083032" targetNamespace="http://schemas.microsoft.com/office/2006/metadata/properties" ma:root="true" ma:fieldsID="302bd9d750551633a63bdd27123d51f8" ns2:_="" ns3:_="">
    <xsd:import namespace="d850d3f8-3292-4b76-8461-a79b3ba97387"/>
    <xsd:import namespace="60afdf09-aebc-43f6-8260-f8b1850830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0d3f8-3292-4b76-8461-a79b3ba97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c936e4f-79c4-4ad3-be38-eda5763a96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afdf09-aebc-43f6-8260-f8b1850830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59c278-67e1-413f-b602-63789091beca}" ma:internalName="TaxCatchAll" ma:showField="CatchAllData" ma:web="60afdf09-aebc-43f6-8260-f8b1850830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afdf09-aebc-43f6-8260-f8b185083032" xsi:nil="true"/>
    <lcf76f155ced4ddcb4097134ff3c332f xmlns="d850d3f8-3292-4b76-8461-a79b3ba9738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38FFFE-F9BD-42C5-8E09-96050BB8127C}"/>
</file>

<file path=customXml/itemProps2.xml><?xml version="1.0" encoding="utf-8"?>
<ds:datastoreItem xmlns:ds="http://schemas.openxmlformats.org/officeDocument/2006/customXml" ds:itemID="{CB9DF584-D182-49FD-8434-157723175FAB}"/>
</file>

<file path=customXml/itemProps3.xml><?xml version="1.0" encoding="utf-8"?>
<ds:datastoreItem xmlns:ds="http://schemas.openxmlformats.org/officeDocument/2006/customXml" ds:itemID="{208EB4A9-FAFE-44E9-AC6F-577000D4EBB6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954</Words>
  <Application>Microsoft Office PowerPoint</Application>
  <PresentationFormat>Custom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Windows User</cp:lastModifiedBy>
  <cp:revision>4</cp:revision>
  <dcterms:created xsi:type="dcterms:W3CDTF">2013-01-27T09:14:16Z</dcterms:created>
  <dcterms:modified xsi:type="dcterms:W3CDTF">2026-02-23T16:10:14Z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0x01010003C0A5BF7253BC43AB8A8A19B5972EC6</vt:lpwstr>
  </property>
</Properties>
</file>