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Abhaya Libre ExtraBold" panose="020B0604020202020204" charset="-18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20B0604020202020204" charset="-18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X+eS1Du1fQh6G5j4ydCSL3E/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A64A5A-774F-479C-AC2E-4CBFA74DC96E}">
  <a:tblStyle styleId="{3FA64A5A-774F-479C-AC2E-4CBFA74DC96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92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2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478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5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36018" y="5075096"/>
            <a:ext cx="7285862" cy="2842084"/>
            <a:chOff x="0" y="-66675"/>
            <a:chExt cx="3650036" cy="1542937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650036" cy="1476262"/>
            </a:xfrm>
            <a:custGeom>
              <a:avLst/>
              <a:gdLst/>
              <a:ahLst/>
              <a:cxnLst/>
              <a:rect l="l" t="t" r="r" b="b"/>
              <a:pathLst>
                <a:path w="3650036" h="1476262" extrusionOk="0">
                  <a:moveTo>
                    <a:pt x="0" y="0"/>
                  </a:moveTo>
                  <a:lnTo>
                    <a:pt x="3650036" y="0"/>
                  </a:lnTo>
                  <a:lnTo>
                    <a:pt x="3650036" y="1476262"/>
                  </a:lnTo>
                  <a:lnTo>
                    <a:pt x="0" y="1476262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66675"/>
              <a:ext cx="3650036" cy="154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51674" y="778337"/>
            <a:ext cx="7186518" cy="1758346"/>
            <a:chOff x="0" y="-57150"/>
            <a:chExt cx="1762206" cy="1271192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762206" cy="1214042"/>
            </a:xfrm>
            <a:custGeom>
              <a:avLst/>
              <a:gdLst/>
              <a:ahLst/>
              <a:cxnLst/>
              <a:rect l="l" t="t" r="r" b="b"/>
              <a:pathLst>
                <a:path w="1762206" h="1214042" extrusionOk="0">
                  <a:moveTo>
                    <a:pt x="0" y="0"/>
                  </a:moveTo>
                  <a:lnTo>
                    <a:pt x="1762206" y="0"/>
                  </a:lnTo>
                  <a:lnTo>
                    <a:pt x="1762206" y="1214042"/>
                  </a:lnTo>
                  <a:lnTo>
                    <a:pt x="0" y="1214042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1762206" cy="127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37321" y="2465187"/>
            <a:ext cx="7222329" cy="2601530"/>
            <a:chOff x="0" y="-57150"/>
            <a:chExt cx="1849066" cy="1271192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1849066" cy="1214042"/>
            </a:xfrm>
            <a:custGeom>
              <a:avLst/>
              <a:gdLst/>
              <a:ahLst/>
              <a:cxnLst/>
              <a:rect l="l" t="t" r="r" b="b"/>
              <a:pathLst>
                <a:path w="1849066" h="1214042" extrusionOk="0">
                  <a:moveTo>
                    <a:pt x="0" y="0"/>
                  </a:moveTo>
                  <a:lnTo>
                    <a:pt x="1849066" y="0"/>
                  </a:lnTo>
                  <a:lnTo>
                    <a:pt x="1849066" y="1214042"/>
                  </a:lnTo>
                  <a:lnTo>
                    <a:pt x="0" y="1214042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57150"/>
              <a:ext cx="1849066" cy="127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51673" y="759613"/>
            <a:ext cx="7186520" cy="311978"/>
            <a:chOff x="0" y="-57150"/>
            <a:chExt cx="1761988" cy="182353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1761988" cy="125203"/>
            </a:xfrm>
            <a:custGeom>
              <a:avLst/>
              <a:gdLst/>
              <a:ahLst/>
              <a:cxnLst/>
              <a:rect l="l" t="t" r="r" b="b"/>
              <a:pathLst>
                <a:path w="1761988" h="125203" extrusionOk="0">
                  <a:moveTo>
                    <a:pt x="0" y="0"/>
                  </a:moveTo>
                  <a:lnTo>
                    <a:pt x="1761988" y="0"/>
                  </a:lnTo>
                  <a:lnTo>
                    <a:pt x="1761988" y="125203"/>
                  </a:lnTo>
                  <a:lnTo>
                    <a:pt x="0" y="125203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57150"/>
              <a:ext cx="1761988" cy="182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60641" y="2490733"/>
            <a:ext cx="7177551" cy="359215"/>
            <a:chOff x="0" y="-57150"/>
            <a:chExt cx="1849066" cy="182049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1849066" cy="124899"/>
            </a:xfrm>
            <a:custGeom>
              <a:avLst/>
              <a:gdLst/>
              <a:ahLst/>
              <a:cxnLst/>
              <a:rect l="l" t="t" r="r" b="b"/>
              <a:pathLst>
                <a:path w="1849066" h="124899" extrusionOk="0">
                  <a:moveTo>
                    <a:pt x="0" y="0"/>
                  </a:moveTo>
                  <a:lnTo>
                    <a:pt x="1849066" y="0"/>
                  </a:lnTo>
                  <a:lnTo>
                    <a:pt x="1849066" y="124899"/>
                  </a:lnTo>
                  <a:lnTo>
                    <a:pt x="0" y="124899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98" name="Google Shape;98;p1"/>
            <p:cNvSpPr txBox="1"/>
            <p:nvPr/>
          </p:nvSpPr>
          <p:spPr>
            <a:xfrm>
              <a:off x="0" y="-57150"/>
              <a:ext cx="1849066" cy="182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20650" y="5081532"/>
            <a:ext cx="7202175" cy="359817"/>
            <a:chOff x="0" y="-57150"/>
            <a:chExt cx="3650036" cy="182353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3650036" cy="125203"/>
            </a:xfrm>
            <a:custGeom>
              <a:avLst/>
              <a:gdLst/>
              <a:ahLst/>
              <a:cxnLst/>
              <a:rect l="l" t="t" r="r" b="b"/>
              <a:pathLst>
                <a:path w="3650036" h="125203" extrusionOk="0">
                  <a:moveTo>
                    <a:pt x="0" y="0"/>
                  </a:moveTo>
                  <a:lnTo>
                    <a:pt x="3650036" y="0"/>
                  </a:lnTo>
                  <a:lnTo>
                    <a:pt x="3650036" y="125203"/>
                  </a:lnTo>
                  <a:lnTo>
                    <a:pt x="0" y="125203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57150"/>
              <a:ext cx="3650036" cy="182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136018" y="20677"/>
            <a:ext cx="7202175" cy="735323"/>
            <a:chOff x="0" y="-57150"/>
            <a:chExt cx="3650036" cy="372659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3650036" cy="315509"/>
            </a:xfrm>
            <a:custGeom>
              <a:avLst/>
              <a:gdLst/>
              <a:ahLst/>
              <a:cxnLst/>
              <a:rect l="l" t="t" r="r" b="b"/>
              <a:pathLst>
                <a:path w="3650036" h="315509" extrusionOk="0">
                  <a:moveTo>
                    <a:pt x="0" y="0"/>
                  </a:moveTo>
                  <a:lnTo>
                    <a:pt x="3650036" y="0"/>
                  </a:lnTo>
                  <a:lnTo>
                    <a:pt x="3650036" y="315509"/>
                  </a:lnTo>
                  <a:lnTo>
                    <a:pt x="0" y="315509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4" name="Google Shape;104;p1"/>
            <p:cNvSpPr txBox="1"/>
            <p:nvPr/>
          </p:nvSpPr>
          <p:spPr>
            <a:xfrm>
              <a:off x="0" y="-57150"/>
              <a:ext cx="3650036" cy="37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>
            <a:off x="142532" y="7983992"/>
            <a:ext cx="3606871" cy="1262320"/>
            <a:chOff x="0" y="-66675"/>
            <a:chExt cx="3650036" cy="1540136"/>
          </a:xfrm>
        </p:grpSpPr>
        <p:sp>
          <p:nvSpPr>
            <p:cNvPr id="106" name="Google Shape;106;p1"/>
            <p:cNvSpPr/>
            <p:nvPr/>
          </p:nvSpPr>
          <p:spPr>
            <a:xfrm>
              <a:off x="0" y="0"/>
              <a:ext cx="3650036" cy="1473461"/>
            </a:xfrm>
            <a:custGeom>
              <a:avLst/>
              <a:gdLst/>
              <a:ahLst/>
              <a:cxnLst/>
              <a:rect l="l" t="t" r="r" b="b"/>
              <a:pathLst>
                <a:path w="3650036" h="1473461" extrusionOk="0">
                  <a:moveTo>
                    <a:pt x="0" y="0"/>
                  </a:moveTo>
                  <a:lnTo>
                    <a:pt x="3650036" y="0"/>
                  </a:lnTo>
                  <a:lnTo>
                    <a:pt x="3650036" y="1473461"/>
                  </a:lnTo>
                  <a:lnTo>
                    <a:pt x="0" y="1473461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7" name="Google Shape;107;p1"/>
            <p:cNvSpPr txBox="1"/>
            <p:nvPr/>
          </p:nvSpPr>
          <p:spPr>
            <a:xfrm>
              <a:off x="0" y="-66675"/>
              <a:ext cx="3650036" cy="1540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"/>
          <p:cNvGrpSpPr/>
          <p:nvPr/>
        </p:nvGrpSpPr>
        <p:grpSpPr>
          <a:xfrm>
            <a:off x="151232" y="7814495"/>
            <a:ext cx="3844604" cy="383579"/>
            <a:chOff x="0" y="-57150"/>
            <a:chExt cx="3648324" cy="170109"/>
          </a:xfrm>
        </p:grpSpPr>
        <p:sp>
          <p:nvSpPr>
            <p:cNvPr id="109" name="Google Shape;109;p1"/>
            <p:cNvSpPr/>
            <p:nvPr/>
          </p:nvSpPr>
          <p:spPr>
            <a:xfrm>
              <a:off x="0" y="-8857"/>
              <a:ext cx="3414054" cy="112959"/>
            </a:xfrm>
            <a:custGeom>
              <a:avLst/>
              <a:gdLst/>
              <a:ahLst/>
              <a:cxnLst/>
              <a:rect l="l" t="t" r="r" b="b"/>
              <a:pathLst>
                <a:path w="3648324" h="112959" extrusionOk="0">
                  <a:moveTo>
                    <a:pt x="0" y="0"/>
                  </a:moveTo>
                  <a:lnTo>
                    <a:pt x="3648324" y="0"/>
                  </a:lnTo>
                  <a:lnTo>
                    <a:pt x="3648324" y="112959"/>
                  </a:lnTo>
                  <a:lnTo>
                    <a:pt x="0" y="112959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0" name="Google Shape;110;p1"/>
            <p:cNvSpPr txBox="1"/>
            <p:nvPr/>
          </p:nvSpPr>
          <p:spPr>
            <a:xfrm>
              <a:off x="0" y="-57150"/>
              <a:ext cx="3648324" cy="17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"/>
          <p:cNvGrpSpPr/>
          <p:nvPr/>
        </p:nvGrpSpPr>
        <p:grpSpPr>
          <a:xfrm>
            <a:off x="3928542" y="7844619"/>
            <a:ext cx="3480535" cy="1406262"/>
            <a:chOff x="0" y="-57150"/>
            <a:chExt cx="1733853" cy="664049"/>
          </a:xfrm>
        </p:grpSpPr>
        <p:sp>
          <p:nvSpPr>
            <p:cNvPr id="112" name="Google Shape;112;p1"/>
            <p:cNvSpPr/>
            <p:nvPr/>
          </p:nvSpPr>
          <p:spPr>
            <a:xfrm>
              <a:off x="0" y="0"/>
              <a:ext cx="1733853" cy="606899"/>
            </a:xfrm>
            <a:custGeom>
              <a:avLst/>
              <a:gdLst/>
              <a:ahLst/>
              <a:cxnLst/>
              <a:rect l="l" t="t" r="r" b="b"/>
              <a:pathLst>
                <a:path w="1733853" h="606899" extrusionOk="0">
                  <a:moveTo>
                    <a:pt x="0" y="0"/>
                  </a:moveTo>
                  <a:lnTo>
                    <a:pt x="1733853" y="0"/>
                  </a:lnTo>
                  <a:lnTo>
                    <a:pt x="1733853" y="606899"/>
                  </a:lnTo>
                  <a:lnTo>
                    <a:pt x="0" y="606899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3" name="Google Shape;113;p1"/>
            <p:cNvSpPr txBox="1"/>
            <p:nvPr/>
          </p:nvSpPr>
          <p:spPr>
            <a:xfrm>
              <a:off x="0" y="-57150"/>
              <a:ext cx="1733853" cy="664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"/>
          <p:cNvGrpSpPr/>
          <p:nvPr/>
        </p:nvGrpSpPr>
        <p:grpSpPr>
          <a:xfrm>
            <a:off x="136800" y="9291390"/>
            <a:ext cx="7265279" cy="1310835"/>
            <a:chOff x="0" y="-57150"/>
            <a:chExt cx="1411481" cy="664327"/>
          </a:xfrm>
        </p:grpSpPr>
        <p:sp>
          <p:nvSpPr>
            <p:cNvPr id="115" name="Google Shape;115;p1"/>
            <p:cNvSpPr/>
            <p:nvPr/>
          </p:nvSpPr>
          <p:spPr>
            <a:xfrm>
              <a:off x="0" y="0"/>
              <a:ext cx="1411481" cy="607177"/>
            </a:xfrm>
            <a:custGeom>
              <a:avLst/>
              <a:gdLst/>
              <a:ahLst/>
              <a:cxnLst/>
              <a:rect l="l" t="t" r="r" b="b"/>
              <a:pathLst>
                <a:path w="1411481" h="607177" extrusionOk="0">
                  <a:moveTo>
                    <a:pt x="0" y="0"/>
                  </a:moveTo>
                  <a:lnTo>
                    <a:pt x="1411481" y="0"/>
                  </a:lnTo>
                  <a:lnTo>
                    <a:pt x="1411481" y="607177"/>
                  </a:lnTo>
                  <a:lnTo>
                    <a:pt x="0" y="607177"/>
                  </a:lnTo>
                  <a:close/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6" name="Google Shape;116;p1"/>
            <p:cNvSpPr txBox="1"/>
            <p:nvPr/>
          </p:nvSpPr>
          <p:spPr>
            <a:xfrm>
              <a:off x="0" y="-57150"/>
              <a:ext cx="1411481" cy="66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"/>
          <p:cNvGrpSpPr/>
          <p:nvPr/>
        </p:nvGrpSpPr>
        <p:grpSpPr>
          <a:xfrm>
            <a:off x="3953331" y="7867722"/>
            <a:ext cx="3423955" cy="352891"/>
            <a:chOff x="0" y="-57150"/>
            <a:chExt cx="1735248" cy="178844"/>
          </a:xfrm>
        </p:grpSpPr>
        <p:sp>
          <p:nvSpPr>
            <p:cNvPr id="118" name="Google Shape;118;p1"/>
            <p:cNvSpPr/>
            <p:nvPr/>
          </p:nvSpPr>
          <p:spPr>
            <a:xfrm>
              <a:off x="0" y="0"/>
              <a:ext cx="1735248" cy="121694"/>
            </a:xfrm>
            <a:custGeom>
              <a:avLst/>
              <a:gdLst/>
              <a:ahLst/>
              <a:cxnLst/>
              <a:rect l="l" t="t" r="r" b="b"/>
              <a:pathLst>
                <a:path w="1730160" h="121694" extrusionOk="0">
                  <a:moveTo>
                    <a:pt x="0" y="0"/>
                  </a:moveTo>
                  <a:lnTo>
                    <a:pt x="1730160" y="0"/>
                  </a:lnTo>
                  <a:lnTo>
                    <a:pt x="1730160" y="121694"/>
                  </a:lnTo>
                  <a:lnTo>
                    <a:pt x="0" y="121694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9" name="Google Shape;119;p1"/>
            <p:cNvSpPr txBox="1"/>
            <p:nvPr/>
          </p:nvSpPr>
          <p:spPr>
            <a:xfrm>
              <a:off x="0" y="-57150"/>
              <a:ext cx="1730160" cy="178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"/>
          <p:cNvGrpSpPr/>
          <p:nvPr/>
        </p:nvGrpSpPr>
        <p:grpSpPr>
          <a:xfrm>
            <a:off x="137771" y="9195647"/>
            <a:ext cx="7264308" cy="373175"/>
            <a:chOff x="0" y="-57150"/>
            <a:chExt cx="1407748" cy="187980"/>
          </a:xfrm>
        </p:grpSpPr>
        <p:sp>
          <p:nvSpPr>
            <p:cNvPr id="121" name="Google Shape;121;p1"/>
            <p:cNvSpPr/>
            <p:nvPr/>
          </p:nvSpPr>
          <p:spPr>
            <a:xfrm>
              <a:off x="0" y="0"/>
              <a:ext cx="1407748" cy="130830"/>
            </a:xfrm>
            <a:custGeom>
              <a:avLst/>
              <a:gdLst/>
              <a:ahLst/>
              <a:cxnLst/>
              <a:rect l="l" t="t" r="r" b="b"/>
              <a:pathLst>
                <a:path w="1407748" h="130830" extrusionOk="0">
                  <a:moveTo>
                    <a:pt x="0" y="0"/>
                  </a:moveTo>
                  <a:lnTo>
                    <a:pt x="1407748" y="0"/>
                  </a:lnTo>
                  <a:lnTo>
                    <a:pt x="1407748" y="130830"/>
                  </a:lnTo>
                  <a:lnTo>
                    <a:pt x="0" y="130830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2" name="Google Shape;122;p1"/>
            <p:cNvSpPr txBox="1"/>
            <p:nvPr/>
          </p:nvSpPr>
          <p:spPr>
            <a:xfrm>
              <a:off x="0" y="-57150"/>
              <a:ext cx="1407748" cy="18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3036718" y="909285"/>
            <a:ext cx="1483065" cy="16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 i="0" u="none" strike="noStrike" cap="none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Introduction</a:t>
            </a:r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6688052" y="133444"/>
            <a:ext cx="650140" cy="622556"/>
          </a:xfrm>
          <a:custGeom>
            <a:avLst/>
            <a:gdLst/>
            <a:ahLst/>
            <a:cxnLst/>
            <a:rect l="l" t="t" r="r" b="b"/>
            <a:pathLst>
              <a:path w="650140" h="622556" extrusionOk="0">
                <a:moveTo>
                  <a:pt x="0" y="0"/>
                </a:moveTo>
                <a:lnTo>
                  <a:pt x="650141" y="0"/>
                </a:lnTo>
                <a:lnTo>
                  <a:pt x="650141" y="622556"/>
                </a:lnTo>
                <a:lnTo>
                  <a:pt x="0" y="622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85" r="-254" b="-1185"/>
            </a:stretch>
          </a:blipFill>
          <a:ln w="1905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5" name="Google Shape;125;p1"/>
          <p:cNvSpPr txBox="1"/>
          <p:nvPr/>
        </p:nvSpPr>
        <p:spPr>
          <a:xfrm>
            <a:off x="674218" y="200261"/>
            <a:ext cx="63044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Polish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Staffordshire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Adolescent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Idiopathic</a:t>
            </a:r>
            <a:r>
              <a:rPr lang="pl-PL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Scoliosis</a:t>
            </a:r>
            <a:endParaRPr sz="1700" b="1" i="0" u="none" strike="noStrike" cap="none" dirty="0">
              <a:solidFill>
                <a:srgbClr val="FFFFFF"/>
              </a:solidFill>
              <a:latin typeface="Abhaya Libre ExtraBold"/>
              <a:ea typeface="Abhaya Libre ExtraBold"/>
              <a:cs typeface="Abhaya Libre ExtraBold"/>
              <a:sym typeface="Abhaya Libre ExtraBold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3110040" y="3395275"/>
            <a:ext cx="1254131" cy="20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99" b="1" i="0" u="none" strike="noStrike" cap="none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Results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1239206" y="8006883"/>
            <a:ext cx="1483065" cy="16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 i="0" u="none" strike="noStrike" cap="none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Discussion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5032723" y="7994124"/>
            <a:ext cx="1483065" cy="16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 i="0" u="none" strike="noStrike" cap="none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Conclusion</a:t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3224027" y="9385300"/>
            <a:ext cx="1108447" cy="16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 i="0" u="none" strike="noStrike" cap="none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References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207455" y="1130055"/>
            <a:ext cx="7090398" cy="144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84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Adolescent </a:t>
            </a:r>
            <a:r>
              <a:rPr lang="pl-PL" sz="919" b="1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idiopathic</a:t>
            </a:r>
            <a:r>
              <a:rPr lang="pl-PL" sz="919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1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scoliosis</a:t>
            </a:r>
            <a:r>
              <a:rPr lang="pl-PL" sz="919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(AIS)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most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common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form of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structural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spinal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deformity</a:t>
            </a:r>
            <a:r>
              <a:rPr lang="pl-PL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affects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1–3% of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children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adolescents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10–18,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significantly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impacting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their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health-related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quality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life (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HRQoL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 [1]).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Scoliosis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Society-22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Revised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(SRQ-22R)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standard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assessing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HR-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QoL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AIS.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Although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widely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limitations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Recently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called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Staffordshire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Adolescent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Idiopathic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Scoliosis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(SQ-AIS) was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[2].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validity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been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confirmed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original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English and Greek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versions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[3], but not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version. </a:t>
            </a:r>
            <a:r>
              <a:rPr lang="pl-PL" sz="919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pl-PL" sz="919" b="1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aim</a:t>
            </a:r>
            <a:r>
              <a:rPr lang="pl-PL" sz="919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was to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validate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version of the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Staffordshire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Adolescent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Idiopathic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Scoliosis</a:t>
            </a:r>
            <a:r>
              <a:rPr lang="pl-PL" sz="919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(SQ-AIS-PL).</a:t>
            </a:r>
            <a:endParaRPr sz="919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99337" y="2867512"/>
            <a:ext cx="7098516" cy="22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conducted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according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the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Declaration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Helsinki. The cross-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cultural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adaptation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English SQ-AIS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carried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out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six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-step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method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Beaton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et al. [4],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generally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accepted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recommended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r>
              <a:rPr lang="pl-PL" sz="919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19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4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4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lang="pl-PL" sz="91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AIS </a:t>
            </a:r>
            <a:r>
              <a:rPr lang="pl-PL" sz="91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aged</a:t>
            </a:r>
            <a:r>
              <a:rPr lang="pl-PL" sz="91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10–18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919" b="1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Exclusion</a:t>
            </a:r>
            <a:r>
              <a:rPr lang="pl-PL" sz="919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1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criteria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919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visual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impairments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severe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pathologies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919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such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neurological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disorders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cancer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919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cognitive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impairments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psychiatric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disorders</a:t>
            </a:r>
            <a:r>
              <a:rPr lang="pl-PL" sz="919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7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7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Both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their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parents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were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study's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aims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provided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consent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</a:t>
            </a:r>
            <a:r>
              <a:rPr lang="pl-PL" sz="9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performed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STATISTICA software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package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v. 13.3 (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StatSoft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Poland,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Cracow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Poland).</a:t>
            </a:r>
            <a:endParaRPr sz="1050"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151232" y="8220613"/>
            <a:ext cx="3570505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64"/>
              </a:lnSpc>
            </a:pPr>
            <a:r>
              <a:rPr lang="en-US" sz="600" dirty="0" smtClean="0">
                <a:latin typeface="Montserrat" panose="020B0604020202020204" charset="-18"/>
              </a:rPr>
              <a:t>The </a:t>
            </a:r>
            <a:r>
              <a:rPr lang="en-US" sz="600" dirty="0">
                <a:latin typeface="Montserrat" panose="020B0604020202020204" charset="-18"/>
              </a:rPr>
              <a:t>SQ-AIS-PL demonstrated excellent test–retest reliability, consistent with values reported for other scoliosis-related questionnaires in cross-cultural studies (ICC ≈ 0.85–0.95). This supports its stability and reproducibility in assessing health-related quality of life in adolescents with AIS. </a:t>
            </a:r>
            <a:endParaRPr lang="pl-PL" sz="600" dirty="0" smtClean="0">
              <a:latin typeface="Montserrat" panose="020B0604020202020204" charset="-18"/>
            </a:endParaRPr>
          </a:p>
          <a:p>
            <a:pPr lvl="0">
              <a:lnSpc>
                <a:spcPct val="140064"/>
              </a:lnSpc>
            </a:pPr>
            <a:endParaRPr lang="pl-PL" sz="600" dirty="0">
              <a:latin typeface="Montserrat" panose="020B0604020202020204" charset="-18"/>
            </a:endParaRPr>
          </a:p>
          <a:p>
            <a:pPr lvl="0">
              <a:lnSpc>
                <a:spcPct val="140064"/>
              </a:lnSpc>
            </a:pPr>
            <a:r>
              <a:rPr lang="en-US" sz="600" dirty="0" smtClean="0">
                <a:latin typeface="Montserrat" panose="020B0604020202020204" charset="-18"/>
              </a:rPr>
              <a:t>Further </a:t>
            </a:r>
            <a:r>
              <a:rPr lang="en-US" sz="600" dirty="0">
                <a:latin typeface="Montserrat" panose="020B0604020202020204" charset="-18"/>
              </a:rPr>
              <a:t>studies should evaluate its validity in relation to established questionnaires and clinical parameters, such as the Cobb </a:t>
            </a:r>
            <a:r>
              <a:rPr lang="en-US" sz="600" dirty="0" smtClean="0">
                <a:latin typeface="Montserrat" panose="020B0604020202020204" charset="-18"/>
              </a:rPr>
              <a:t>angle.</a:t>
            </a:r>
            <a:endParaRPr sz="400" dirty="0">
              <a:solidFill>
                <a:srgbClr val="000000"/>
              </a:solidFill>
              <a:latin typeface="Montserrat" panose="020B0604020202020204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177895" y="9613900"/>
            <a:ext cx="7181755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S. L. Weinstein, L. A. Dolan, J. C. Cheng, A. Danielsson, and J. A. Morcuende, “Adolescent Idiopathic Scoliosis,” Lancet 371, no. 9623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(May 2008): 1527–1537, https://doi.org/10.1016/S0140-6736(08)60658-3.</a:t>
            </a:r>
            <a:b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Leone E, Chockalingam N, Needham R, et al. Development and Preliminary Testing of the Staffordshire Questionnaire for Adolescent Idiopathic Scoliosis (SQ-AIS): Content and Face Validity. Health Sci Rep. 2024;7(11):e70213. Published 2024 Nov 22. doi:10.1002/hsr2.70213</a:t>
            </a:r>
            <a:b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Oikonomaki M, Kelalis G, Skouras AZ, Sotiropoulos S, Georgoudis G, Grivas T. Cross-cultural adaptation, reliability and validity of the Greek version of the Spinal Appearance Questionnaire (SAQ) in patients with adolescent idiopathic scoliosis. Spine Deform. 2024;12(6):1623-1629. doi:10.1007/s43390-024-00907-x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4.Beaton DE, Bombardier C, Guillemin F, Ferraz MB. Guidelines for the process of cross-cultural adaptation of self-report measures. Spine (Phila Pa 1976). 2000;25(24):3186-3191. doi:10.1097/00007632-200012150-00014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Shrout PE, Fleiss JL (1979) Intraclass correlations: uses in assessing rater reliability. Psychol Bull 86:420–428. https://doi.org/10.1037//0033-2909.86.2.420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4309261" y="7380733"/>
            <a:ext cx="1288658" cy="9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4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/>
          </a:blip>
          <a:srcRect l="15581" t="18918" r="15978" b="17580"/>
          <a:stretch/>
        </p:blipFill>
        <p:spPr>
          <a:xfrm>
            <a:off x="120650" y="133444"/>
            <a:ext cx="648000" cy="61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3036718" y="2645571"/>
            <a:ext cx="1483065" cy="16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Methods</a:t>
            </a:r>
            <a:endParaRPr sz="1199" b="1">
              <a:solidFill>
                <a:srgbClr val="FFFFFF"/>
              </a:solidFill>
              <a:latin typeface="Abhaya Libre ExtraBold"/>
              <a:ea typeface="Abhaya Libre ExtraBold"/>
              <a:cs typeface="Abhaya Libre ExtraBold"/>
              <a:sym typeface="Abhaya Libre ExtraBold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4040902" y="8232523"/>
            <a:ext cx="3359322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resulted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the development of a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Polish-language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version of 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Staffordshire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Adolescent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Idiopathic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Scoliosis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(SQ-AIS-PL) with </a:t>
            </a:r>
            <a:endParaRPr sz="624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excellent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test–retest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reliability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624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2901603" y="5237064"/>
            <a:ext cx="1483065" cy="16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99" b="1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rPr>
              <a:t>Results</a:t>
            </a:r>
            <a:endParaRPr sz="1199" b="1">
              <a:solidFill>
                <a:srgbClr val="FFFFFF"/>
              </a:solidFill>
              <a:latin typeface="Abhaya Libre ExtraBold"/>
              <a:ea typeface="Abhaya Libre ExtraBold"/>
              <a:cs typeface="Abhaya Libre ExtraBold"/>
              <a:sym typeface="Abhaya Libre ExtraBold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99336" y="5513016"/>
            <a:ext cx="3492591" cy="25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61 </a:t>
            </a:r>
            <a:r>
              <a:rPr lang="pl-PL" sz="91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AIS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Polish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SQ-AIS.      </a:t>
            </a:r>
            <a:endParaRPr sz="9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Table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1.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characteristics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7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 </a:t>
            </a:r>
            <a:r>
              <a:rPr lang="pl-PL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pl-PL" sz="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mean</a:t>
            </a:r>
            <a:r>
              <a:rPr lang="pl-PL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SD – standard </a:t>
            </a:r>
            <a:r>
              <a:rPr lang="pl-PL" sz="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devaition</a:t>
            </a:r>
            <a:r>
              <a:rPr lang="pl-PL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Me – median, </a:t>
            </a:r>
            <a:r>
              <a:rPr lang="pl-PL" sz="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 </a:t>
            </a:r>
            <a:r>
              <a:rPr lang="pl-PL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pl-PL" sz="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thoracic</a:t>
            </a:r>
            <a:r>
              <a:rPr lang="pl-PL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L -</a:t>
            </a:r>
            <a:r>
              <a:rPr lang="pl-PL" sz="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lumbar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0" name="Google Shape;140;p1"/>
          <p:cNvGraphicFramePr/>
          <p:nvPr>
            <p:extLst>
              <p:ext uri="{D42A27DB-BD31-4B8C-83A1-F6EECF244321}">
                <p14:modId xmlns:p14="http://schemas.microsoft.com/office/powerpoint/2010/main" val="738436282"/>
              </p:ext>
            </p:extLst>
          </p:nvPr>
        </p:nvGraphicFramePr>
        <p:xfrm>
          <a:off x="220957" y="5916299"/>
          <a:ext cx="3140450" cy="1828880"/>
        </p:xfrm>
        <a:graphic>
          <a:graphicData uri="http://schemas.openxmlformats.org/drawingml/2006/table">
            <a:tbl>
              <a:tblPr firstRow="1" bandRow="1">
                <a:noFill/>
                <a:tableStyleId>{3FA64A5A-774F-479C-AC2E-4CBFA74DC96E}</a:tableStyleId>
              </a:tblPr>
              <a:tblGrid>
                <a:gridCol w="818337"/>
                <a:gridCol w="333859"/>
                <a:gridCol w="418028"/>
                <a:gridCol w="523410"/>
                <a:gridCol w="565281"/>
                <a:gridCol w="481535"/>
              </a:tblGrid>
              <a:tr h="1650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M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SD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Me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Min. 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Max.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50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 err="1"/>
                        <a:t>age</a:t>
                      </a:r>
                      <a:r>
                        <a:rPr lang="pl-PL" sz="600" dirty="0"/>
                        <a:t> [</a:t>
                      </a:r>
                      <a:r>
                        <a:rPr lang="pl-PL" sz="600" dirty="0" err="1"/>
                        <a:t>yrs</a:t>
                      </a:r>
                      <a:r>
                        <a:rPr lang="pl-PL" sz="600" dirty="0"/>
                        <a:t>]</a:t>
                      </a:r>
                      <a:endParaRPr sz="600" dirty="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/>
                        <a:t>14</a:t>
                      </a:r>
                      <a:endParaRPr sz="600" dirty="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2.17</a:t>
                      </a:r>
                      <a:endParaRPr sz="60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15</a:t>
                      </a:r>
                      <a:endParaRPr sz="60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10</a:t>
                      </a:r>
                      <a:endParaRPr sz="60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18</a:t>
                      </a:r>
                      <a:endParaRPr sz="60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1650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height [m]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1.62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0.08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1.63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1.40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1.83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1650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body mass [kg]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53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11.98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54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30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80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2476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BMI [kg/m2]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20.16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3.17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19.94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13.95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24.97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2476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 err="1"/>
                        <a:t>Cobb</a:t>
                      </a:r>
                      <a:r>
                        <a:rPr lang="pl-PL" sz="600" dirty="0"/>
                        <a:t> </a:t>
                      </a:r>
                      <a:r>
                        <a:rPr lang="pl-PL" sz="600" dirty="0" err="1"/>
                        <a:t>angle</a:t>
                      </a:r>
                      <a:r>
                        <a:rPr lang="pl-PL" sz="600" dirty="0"/>
                        <a:t> </a:t>
                      </a:r>
                      <a:r>
                        <a:rPr lang="pl-PL" sz="600" dirty="0" smtClean="0"/>
                        <a:t>Th</a:t>
                      </a:r>
                      <a:r>
                        <a:rPr lang="pl-PL" sz="600" baseline="0" dirty="0" smtClean="0"/>
                        <a:t> </a:t>
                      </a:r>
                      <a:r>
                        <a:rPr lang="pl-PL" sz="600" dirty="0" smtClean="0"/>
                        <a:t>[</a:t>
                      </a:r>
                      <a:r>
                        <a:rPr lang="pl-PL" sz="800" b="1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pl-PL" sz="600" dirty="0" smtClean="0"/>
                        <a:t>]</a:t>
                      </a:r>
                      <a:endParaRPr sz="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22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16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18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Not specified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78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2476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 err="1"/>
                        <a:t>Cobb</a:t>
                      </a:r>
                      <a:r>
                        <a:rPr lang="pl-PL" sz="600" dirty="0"/>
                        <a:t> </a:t>
                      </a:r>
                      <a:r>
                        <a:rPr lang="pl-PL" sz="600" dirty="0" err="1"/>
                        <a:t>angle</a:t>
                      </a:r>
                      <a:r>
                        <a:rPr lang="pl-PL" sz="600" dirty="0"/>
                        <a:t> L </a:t>
                      </a:r>
                      <a:r>
                        <a:rPr lang="pl-PL" sz="600" dirty="0" smtClean="0"/>
                        <a:t>[</a:t>
                      </a:r>
                      <a:r>
                        <a:rPr lang="pl-PL" sz="800" b="1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pl-PL" sz="600" dirty="0" smtClean="0"/>
                        <a:t>]</a:t>
                      </a:r>
                      <a:endParaRPr sz="600" dirty="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23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15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19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pl-PL" sz="600"/>
                        <a:t>Not specified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65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6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b="1"/>
                        <a:t>Treatment</a:t>
                      </a:r>
                      <a:endParaRPr sz="600" b="1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 err="1" smtClean="0"/>
                        <a:t>Exercise</a:t>
                      </a:r>
                      <a:r>
                        <a:rPr lang="pl-PL" sz="600" dirty="0" smtClean="0"/>
                        <a:t> </a:t>
                      </a:r>
                      <a:r>
                        <a:rPr lang="pl-PL" sz="600" dirty="0"/>
                        <a:t>49 [80%],  </a:t>
                      </a:r>
                      <a:r>
                        <a:rPr lang="pl-PL" sz="600" dirty="0" err="1"/>
                        <a:t>Bracing</a:t>
                      </a:r>
                      <a:r>
                        <a:rPr lang="pl-PL" sz="600" dirty="0"/>
                        <a:t> 32 [52%], </a:t>
                      </a:r>
                      <a:r>
                        <a:rPr lang="pl-PL" sz="600" dirty="0" err="1"/>
                        <a:t>Surgery</a:t>
                      </a:r>
                      <a:r>
                        <a:rPr lang="pl-PL" sz="600" dirty="0"/>
                        <a:t> 5 [8%], </a:t>
                      </a:r>
                      <a:r>
                        <a:rPr lang="pl-PL" sz="600" dirty="0" err="1"/>
                        <a:t>Observation</a:t>
                      </a:r>
                      <a:r>
                        <a:rPr lang="pl-PL" sz="600" dirty="0"/>
                        <a:t> 11 [18%]</a:t>
                      </a:r>
                      <a:endParaRPr dirty="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1" name="Google Shape;141;p1"/>
          <p:cNvGraphicFramePr/>
          <p:nvPr>
            <p:extLst>
              <p:ext uri="{D42A27DB-BD31-4B8C-83A1-F6EECF244321}">
                <p14:modId xmlns:p14="http://schemas.microsoft.com/office/powerpoint/2010/main" val="2943746507"/>
              </p:ext>
            </p:extLst>
          </p:nvPr>
        </p:nvGraphicFramePr>
        <p:xfrm>
          <a:off x="3867059" y="6182938"/>
          <a:ext cx="3196248" cy="1643971"/>
        </p:xfrm>
        <a:graphic>
          <a:graphicData uri="http://schemas.openxmlformats.org/drawingml/2006/table">
            <a:tbl>
              <a:tblPr firstRow="1" bandRow="1">
                <a:noFill/>
                <a:tableStyleId>{3FA64A5A-774F-479C-AC2E-4CBFA74DC96E}</a:tableStyleId>
              </a:tblPr>
              <a:tblGrid>
                <a:gridCol w="1620305"/>
                <a:gridCol w="810152"/>
                <a:gridCol w="765791"/>
              </a:tblGrid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ICC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 CI</a:t>
                      </a:r>
                      <a:endParaRPr sz="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8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SQ-AIS-PL</a:t>
                      </a:r>
                      <a:endParaRPr sz="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b="1"/>
                        <a:t>0.951</a:t>
                      </a:r>
                      <a:endParaRPr sz="600" b="1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b="1"/>
                        <a:t>0.918-0.970</a:t>
                      </a:r>
                      <a:endParaRPr sz="600" b="1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r>
                        <a:rPr lang="pl-PL" sz="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1. General </a:t>
                      </a:r>
                      <a:r>
                        <a:rPr lang="pl-PL" sz="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0.963</a:t>
                      </a:r>
                      <a:endParaRPr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0.947-0.976</a:t>
                      </a:r>
                      <a:endParaRPr sz="600"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Section 2. Pain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0.976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0.966-0.984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Section 3. Function / activity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0.906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0.868-0.937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Section 4. </a:t>
                      </a:r>
                      <a:r>
                        <a:rPr lang="pl-PL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Self-image / appearance</a:t>
                      </a:r>
                      <a:endParaRPr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0.936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0.909-0.957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Section 5. Mental health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0.944</a:t>
                      </a:r>
                      <a:endParaRPr sz="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0.921-0.963</a:t>
                      </a:r>
                      <a:endParaRPr sz="600"/>
                    </a:p>
                  </a:txBody>
                  <a:tcPr marL="91450" marR="91450" marT="45725" marB="45725" anchor="ctr"/>
                </a:tc>
              </a:tr>
              <a:tr h="183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Section 6 Intervation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/>
                        <a:t>0.877</a:t>
                      </a:r>
                      <a:endParaRPr sz="60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600" dirty="0"/>
                        <a:t>0.811-0.933</a:t>
                      </a:r>
                      <a:endParaRPr sz="600" dirty="0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42" name="Google Shape;142;p1"/>
          <p:cNvGrpSpPr/>
          <p:nvPr/>
        </p:nvGrpSpPr>
        <p:grpSpPr>
          <a:xfrm>
            <a:off x="3958352" y="8494489"/>
            <a:ext cx="3413915" cy="352891"/>
            <a:chOff x="0" y="-57150"/>
            <a:chExt cx="1730160" cy="178844"/>
          </a:xfrm>
        </p:grpSpPr>
        <p:sp>
          <p:nvSpPr>
            <p:cNvPr id="143" name="Google Shape;143;p1"/>
            <p:cNvSpPr/>
            <p:nvPr/>
          </p:nvSpPr>
          <p:spPr>
            <a:xfrm>
              <a:off x="0" y="0"/>
              <a:ext cx="1730160" cy="121694"/>
            </a:xfrm>
            <a:custGeom>
              <a:avLst/>
              <a:gdLst/>
              <a:ahLst/>
              <a:cxnLst/>
              <a:rect l="l" t="t" r="r" b="b"/>
              <a:pathLst>
                <a:path w="1730160" h="121694" extrusionOk="0">
                  <a:moveTo>
                    <a:pt x="0" y="0"/>
                  </a:moveTo>
                  <a:lnTo>
                    <a:pt x="1730160" y="0"/>
                  </a:lnTo>
                  <a:lnTo>
                    <a:pt x="1730160" y="121694"/>
                  </a:lnTo>
                  <a:lnTo>
                    <a:pt x="0" y="121694"/>
                  </a:lnTo>
                  <a:close/>
                </a:path>
              </a:pathLst>
            </a:custGeom>
            <a:solidFill>
              <a:srgbClr val="00B050"/>
            </a:solidFill>
            <a:ln w="190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44" name="Google Shape;144;p1"/>
            <p:cNvSpPr txBox="1"/>
            <p:nvPr/>
          </p:nvSpPr>
          <p:spPr>
            <a:xfrm>
              <a:off x="0" y="-57150"/>
              <a:ext cx="1730160" cy="178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85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"/>
          <p:cNvSpPr txBox="1"/>
          <p:nvPr/>
        </p:nvSpPr>
        <p:spPr>
          <a:xfrm>
            <a:off x="5055564" y="8662209"/>
            <a:ext cx="148306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1199" b="1">
              <a:solidFill>
                <a:schemeClr val="lt1"/>
              </a:solidFill>
              <a:latin typeface="Abhaya Libre ExtraBold"/>
              <a:ea typeface="Abhaya Libre ExtraBold"/>
              <a:cs typeface="Abhaya Libre ExtraBold"/>
              <a:sym typeface="Abhaya Libre ExtraBold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4007443" y="8839969"/>
            <a:ext cx="339522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would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like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original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granting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permission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validate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culturally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thanks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also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go to 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participated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the </a:t>
            </a:r>
            <a:r>
              <a:rPr lang="pl-PL" sz="624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</a:t>
            </a:r>
            <a:r>
              <a:rPr lang="pl-PL" sz="624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624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3837918" y="5441347"/>
            <a:ext cx="3492591" cy="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ICC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conducted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separately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each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six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sections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globally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the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final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91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score</a:t>
            </a:r>
            <a:r>
              <a:rPr lang="pl-PL" sz="9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Table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2. Test–retest </a:t>
            </a:r>
            <a:r>
              <a:rPr lang="pl-PL" sz="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reliability</a:t>
            </a:r>
            <a:r>
              <a:rPr lang="pl-PL" sz="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SQ-AIS-PL</a:t>
            </a: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Obraz 65" descr="C:\Users\elzbi\Downloads\Gemini_Generated_Image_m651jnm651jnm651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20573" r="2101" b="7103"/>
          <a:stretch/>
        </p:blipFill>
        <p:spPr bwMode="auto">
          <a:xfrm>
            <a:off x="3628293" y="3282013"/>
            <a:ext cx="3709900" cy="1443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C0A5BF7253BC43AB8A8A19B5972EC6" ma:contentTypeVersion="11" ma:contentTypeDescription="Create a new document." ma:contentTypeScope="" ma:versionID="e704b58c154fe48cd22a9e5b54b56963">
  <xsd:schema xmlns:xsd="http://www.w3.org/2001/XMLSchema" xmlns:xs="http://www.w3.org/2001/XMLSchema" xmlns:p="http://schemas.microsoft.com/office/2006/metadata/properties" xmlns:ns2="d850d3f8-3292-4b76-8461-a79b3ba97387" xmlns:ns3="60afdf09-aebc-43f6-8260-f8b185083032" targetNamespace="http://schemas.microsoft.com/office/2006/metadata/properties" ma:root="true" ma:fieldsID="302bd9d750551633a63bdd27123d51f8" ns2:_="" ns3:_="">
    <xsd:import namespace="d850d3f8-3292-4b76-8461-a79b3ba97387"/>
    <xsd:import namespace="60afdf09-aebc-43f6-8260-f8b18508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0d3f8-3292-4b76-8461-a79b3ba97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c936e4f-79c4-4ad3-be38-eda5763a96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fdf09-aebc-43f6-8260-f8b1850830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59c278-67e1-413f-b602-63789091beca}" ma:internalName="TaxCatchAll" ma:showField="CatchAllData" ma:web="60afdf09-aebc-43f6-8260-f8b185083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afdf09-aebc-43f6-8260-f8b185083032" xsi:nil="true"/>
    <lcf76f155ced4ddcb4097134ff3c332f xmlns="d850d3f8-3292-4b76-8461-a79b3ba973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C3402B-3D11-4DFB-A074-E5C63775047C}"/>
</file>

<file path=customXml/itemProps2.xml><?xml version="1.0" encoding="utf-8"?>
<ds:datastoreItem xmlns:ds="http://schemas.openxmlformats.org/officeDocument/2006/customXml" ds:itemID="{8C45A966-FF80-4A31-AE83-8884F80EE1B0}"/>
</file>

<file path=customXml/itemProps3.xml><?xml version="1.0" encoding="utf-8"?>
<ds:datastoreItem xmlns:ds="http://schemas.openxmlformats.org/officeDocument/2006/customXml" ds:itemID="{3D0E6AA7-E10C-4953-995D-D20520C7D2AA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583</Words>
  <Application>Microsoft Office PowerPoint</Application>
  <PresentationFormat>Niestandardowy</PresentationFormat>
  <Paragraphs>109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Abhaya Libre ExtraBold</vt:lpstr>
      <vt:lpstr>Calibri</vt:lpstr>
      <vt:lpstr>Montserrat</vt:lpstr>
      <vt:lpstr>Office Theme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Ela Piątek</cp:lastModifiedBy>
  <cp:revision>9</cp:revision>
  <dcterms:created xsi:type="dcterms:W3CDTF">2006-08-16T00:00:00Z</dcterms:created>
  <dcterms:modified xsi:type="dcterms:W3CDTF">2026-04-10T21:55:27Z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0x01010003C0A5BF7253BC43AB8A8A19B5972EC6</vt:lpwstr>
  </property>
</Properties>
</file>